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7" r:id="rId5"/>
    <p:sldId id="277" r:id="rId6"/>
    <p:sldId id="274" r:id="rId7"/>
    <p:sldId id="280" r:id="rId8"/>
    <p:sldId id="282" r:id="rId9"/>
    <p:sldId id="266" r:id="rId10"/>
  </p:sldIdLst>
  <p:sldSz cx="12192000" cy="6858000"/>
  <p:notesSz cx="6815138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37ABAA-D70E-B60A-B1A9-FE8C02FBDFB8}" name="Émilie Colard" initials="ÉC" userId="S::e.colard@chamberymontagnes.com::6b48ee73-ac4f-46a3-a82d-2ffc675bb65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283"/>
    <a:srgbClr val="694711"/>
    <a:srgbClr val="FFF4D0"/>
    <a:srgbClr val="FFDB53"/>
    <a:srgbClr val="FBBC42"/>
    <a:srgbClr val="FFFFFF"/>
    <a:srgbClr val="F1F3CC"/>
    <a:srgbClr val="241E49"/>
    <a:srgbClr val="A9D9DC"/>
    <a:srgbClr val="CF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69E740-68B6-4C8B-835C-73D916F943C0}" v="10" dt="2024-07-03T08:42:35.156"/>
    <p1510:client id="{8DE88EB9-900E-4580-FABD-35B57E86B05B}" v="1165" dt="2024-07-02T10:36:07.1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146FC-55ED-4BCF-9F4E-E4B5D410EE05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7412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514" y="4787126"/>
            <a:ext cx="545211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0335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D7907-4843-45B7-BB96-65CBBDF789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153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D7907-4843-45B7-BB96-65CBBDF789B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239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D7907-4843-45B7-BB96-65CBBDF789B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66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D7907-4843-45B7-BB96-65CBBDF789B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68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DF02EE-8BC7-D440-AAAE-7AEA78A36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3594695"/>
            <a:ext cx="11233150" cy="960371"/>
          </a:xfrm>
        </p:spPr>
        <p:txBody>
          <a:bodyPr anchor="t">
            <a:normAutofit/>
          </a:bodyPr>
          <a:lstStyle>
            <a:lvl1pPr algn="ctr">
              <a:defRPr sz="4800" b="1" i="0">
                <a:latin typeface="+mj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A3C38D-73CC-684E-BD50-E50A40E04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55066"/>
            <a:ext cx="9144000" cy="16557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5EAED8A-5145-4339-B45F-73CDFCE07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24D4640-79D8-44BC-AD37-C82DDE404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Exemple de pied de page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72907F29-3702-45BD-A364-B4A4E57F4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4" name="Logo">
            <a:extLst>
              <a:ext uri="{FF2B5EF4-FFF2-40B4-BE49-F238E27FC236}">
                <a16:creationId xmlns:a16="http://schemas.microsoft.com/office/drawing/2014/main" id="{160748D3-9580-4B94-AA7B-98CE84DC6B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48212" y="519114"/>
            <a:ext cx="2706253" cy="274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036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3">
            <a:extLst>
              <a:ext uri="{FF2B5EF4-FFF2-40B4-BE49-F238E27FC236}">
                <a16:creationId xmlns:a16="http://schemas.microsoft.com/office/drawing/2014/main" id="{5F01845D-4A14-4714-B7DE-789BED0E91D7}"/>
              </a:ext>
            </a:extLst>
          </p:cNvPr>
          <p:cNvSpPr>
            <a:spLocks/>
          </p:cNvSpPr>
          <p:nvPr userDrawn="1"/>
        </p:nvSpPr>
        <p:spPr bwMode="auto">
          <a:xfrm>
            <a:off x="8375650" y="0"/>
            <a:ext cx="3816350" cy="2486025"/>
          </a:xfrm>
          <a:custGeom>
            <a:avLst/>
            <a:gdLst>
              <a:gd name="T0" fmla="*/ 1011 w 1011"/>
              <a:gd name="T1" fmla="*/ 0 h 658"/>
              <a:gd name="T2" fmla="*/ 1011 w 1011"/>
              <a:gd name="T3" fmla="*/ 0 h 658"/>
              <a:gd name="T4" fmla="*/ 1011 w 1011"/>
              <a:gd name="T5" fmla="*/ 658 h 658"/>
              <a:gd name="T6" fmla="*/ 959 w 1011"/>
              <a:gd name="T7" fmla="*/ 529 h 658"/>
              <a:gd name="T8" fmla="*/ 854 w 1011"/>
              <a:gd name="T9" fmla="*/ 409 h 658"/>
              <a:gd name="T10" fmla="*/ 367 w 1011"/>
              <a:gd name="T11" fmla="*/ 284 h 658"/>
              <a:gd name="T12" fmla="*/ 0 w 1011"/>
              <a:gd name="T13" fmla="*/ 0 h 658"/>
              <a:gd name="T14" fmla="*/ 1011 w 1011"/>
              <a:gd name="T15" fmla="*/ 0 h 658"/>
              <a:gd name="T16" fmla="*/ 1011 w 1011"/>
              <a:gd name="T17" fmla="*/ 0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1" h="658">
                <a:moveTo>
                  <a:pt x="1011" y="0"/>
                </a:moveTo>
                <a:cubicBezTo>
                  <a:pt x="1011" y="0"/>
                  <a:pt x="1011" y="0"/>
                  <a:pt x="1011" y="0"/>
                </a:cubicBezTo>
                <a:cubicBezTo>
                  <a:pt x="1011" y="658"/>
                  <a:pt x="1011" y="658"/>
                  <a:pt x="1011" y="658"/>
                </a:cubicBezTo>
                <a:cubicBezTo>
                  <a:pt x="959" y="529"/>
                  <a:pt x="959" y="529"/>
                  <a:pt x="959" y="529"/>
                </a:cubicBezTo>
                <a:cubicBezTo>
                  <a:pt x="938" y="478"/>
                  <a:pt x="902" y="436"/>
                  <a:pt x="854" y="409"/>
                </a:cubicBezTo>
                <a:cubicBezTo>
                  <a:pt x="686" y="317"/>
                  <a:pt x="569" y="516"/>
                  <a:pt x="367" y="284"/>
                </a:cubicBezTo>
                <a:cubicBezTo>
                  <a:pt x="251" y="152"/>
                  <a:pt x="123" y="62"/>
                  <a:pt x="0" y="0"/>
                </a:cubicBezTo>
                <a:cubicBezTo>
                  <a:pt x="1011" y="0"/>
                  <a:pt x="1011" y="0"/>
                  <a:pt x="1011" y="0"/>
                </a:cubicBezTo>
                <a:cubicBezTo>
                  <a:pt x="1011" y="0"/>
                  <a:pt x="1011" y="0"/>
                  <a:pt x="1011" y="0"/>
                </a:cubicBezTo>
                <a:close/>
              </a:path>
            </a:pathLst>
          </a:custGeom>
          <a:solidFill>
            <a:srgbClr val="E306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Espace réservé du texte 15">
            <a:extLst>
              <a:ext uri="{FF2B5EF4-FFF2-40B4-BE49-F238E27FC236}">
                <a16:creationId xmlns:a16="http://schemas.microsoft.com/office/drawing/2014/main" id="{1E14E2B1-E8E5-451C-968C-00D16C18D4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4" y="2057400"/>
            <a:ext cx="10413473" cy="40576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E0A615E-9856-3C4C-91CC-BDB303E01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25" y="1379935"/>
            <a:ext cx="6293909" cy="4489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6F61A15-F1E1-449E-A28D-2EFA33804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73077"/>
            <a:ext cx="11233150" cy="94720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E90EC3-12E4-4113-ABE5-BE27903EA68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98E317-788A-429F-9B54-EF5180C2DE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Exemple de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4929FA-8A40-4CF4-AE7C-63771ADE9ED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64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3">
            <a:extLst>
              <a:ext uri="{FF2B5EF4-FFF2-40B4-BE49-F238E27FC236}">
                <a16:creationId xmlns:a16="http://schemas.microsoft.com/office/drawing/2014/main" id="{5F01845D-4A14-4714-B7DE-789BED0E91D7}"/>
              </a:ext>
            </a:extLst>
          </p:cNvPr>
          <p:cNvSpPr>
            <a:spLocks/>
          </p:cNvSpPr>
          <p:nvPr userDrawn="1"/>
        </p:nvSpPr>
        <p:spPr bwMode="auto">
          <a:xfrm>
            <a:off x="8375650" y="0"/>
            <a:ext cx="3816350" cy="2486025"/>
          </a:xfrm>
          <a:custGeom>
            <a:avLst/>
            <a:gdLst>
              <a:gd name="T0" fmla="*/ 1011 w 1011"/>
              <a:gd name="T1" fmla="*/ 0 h 658"/>
              <a:gd name="T2" fmla="*/ 1011 w 1011"/>
              <a:gd name="T3" fmla="*/ 0 h 658"/>
              <a:gd name="T4" fmla="*/ 1011 w 1011"/>
              <a:gd name="T5" fmla="*/ 658 h 658"/>
              <a:gd name="T6" fmla="*/ 959 w 1011"/>
              <a:gd name="T7" fmla="*/ 529 h 658"/>
              <a:gd name="T8" fmla="*/ 854 w 1011"/>
              <a:gd name="T9" fmla="*/ 409 h 658"/>
              <a:gd name="T10" fmla="*/ 367 w 1011"/>
              <a:gd name="T11" fmla="*/ 284 h 658"/>
              <a:gd name="T12" fmla="*/ 0 w 1011"/>
              <a:gd name="T13" fmla="*/ 0 h 658"/>
              <a:gd name="T14" fmla="*/ 1011 w 1011"/>
              <a:gd name="T15" fmla="*/ 0 h 658"/>
              <a:gd name="T16" fmla="*/ 1011 w 1011"/>
              <a:gd name="T17" fmla="*/ 0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1" h="658">
                <a:moveTo>
                  <a:pt x="1011" y="0"/>
                </a:moveTo>
                <a:cubicBezTo>
                  <a:pt x="1011" y="0"/>
                  <a:pt x="1011" y="0"/>
                  <a:pt x="1011" y="0"/>
                </a:cubicBezTo>
                <a:cubicBezTo>
                  <a:pt x="1011" y="658"/>
                  <a:pt x="1011" y="658"/>
                  <a:pt x="1011" y="658"/>
                </a:cubicBezTo>
                <a:cubicBezTo>
                  <a:pt x="959" y="529"/>
                  <a:pt x="959" y="529"/>
                  <a:pt x="959" y="529"/>
                </a:cubicBezTo>
                <a:cubicBezTo>
                  <a:pt x="938" y="478"/>
                  <a:pt x="902" y="436"/>
                  <a:pt x="854" y="409"/>
                </a:cubicBezTo>
                <a:cubicBezTo>
                  <a:pt x="686" y="317"/>
                  <a:pt x="569" y="516"/>
                  <a:pt x="367" y="284"/>
                </a:cubicBezTo>
                <a:cubicBezTo>
                  <a:pt x="251" y="152"/>
                  <a:pt x="123" y="62"/>
                  <a:pt x="0" y="0"/>
                </a:cubicBezTo>
                <a:cubicBezTo>
                  <a:pt x="1011" y="0"/>
                  <a:pt x="1011" y="0"/>
                  <a:pt x="1011" y="0"/>
                </a:cubicBezTo>
                <a:cubicBezTo>
                  <a:pt x="1011" y="0"/>
                  <a:pt x="1011" y="0"/>
                  <a:pt x="1011" y="0"/>
                </a:cubicBezTo>
                <a:close/>
              </a:path>
            </a:pathLst>
          </a:custGeom>
          <a:solidFill>
            <a:srgbClr val="E306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Espace réservé du texte 15">
            <a:extLst>
              <a:ext uri="{FF2B5EF4-FFF2-40B4-BE49-F238E27FC236}">
                <a16:creationId xmlns:a16="http://schemas.microsoft.com/office/drawing/2014/main" id="{1E14E2B1-E8E5-451C-968C-00D16C18D4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5" y="2057400"/>
            <a:ext cx="4981576" cy="40576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E0A615E-9856-3C4C-91CC-BDB303E01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25" y="1379935"/>
            <a:ext cx="6293909" cy="4489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6F61A15-F1E1-449E-A28D-2EFA33804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73077"/>
            <a:ext cx="11233150" cy="94720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E90EC3-12E4-4113-ABE5-BE27903EA68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98E317-788A-429F-9B54-EF5180C2DE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Exemple de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4929FA-8A40-4CF4-AE7C-63771ADE9ED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E993642D-0B86-489B-BC73-5880D8E9846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11322" y="2057400"/>
            <a:ext cx="4981576" cy="40576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4276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etite courbe">
            <a:extLst>
              <a:ext uri="{FF2B5EF4-FFF2-40B4-BE49-F238E27FC236}">
                <a16:creationId xmlns:a16="http://schemas.microsoft.com/office/drawing/2014/main" id="{4188B660-6FEC-4D0A-A588-1155A63096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3" r="-1" b="4626"/>
          <a:stretch/>
        </p:blipFill>
        <p:spPr>
          <a:xfrm>
            <a:off x="0" y="5516035"/>
            <a:ext cx="4055300" cy="1341965"/>
          </a:xfrm>
          <a:prstGeom prst="rect">
            <a:avLst/>
          </a:prstGeom>
        </p:spPr>
      </p:pic>
      <p:sp>
        <p:nvSpPr>
          <p:cNvPr id="31" name="Freeform 13">
            <a:extLst>
              <a:ext uri="{FF2B5EF4-FFF2-40B4-BE49-F238E27FC236}">
                <a16:creationId xmlns:a16="http://schemas.microsoft.com/office/drawing/2014/main" id="{EC92614C-8C23-4FCC-AA1B-E2580228C823}"/>
              </a:ext>
            </a:extLst>
          </p:cNvPr>
          <p:cNvSpPr>
            <a:spLocks/>
          </p:cNvSpPr>
          <p:nvPr userDrawn="1"/>
        </p:nvSpPr>
        <p:spPr bwMode="auto">
          <a:xfrm>
            <a:off x="8375650" y="0"/>
            <a:ext cx="3816350" cy="2486025"/>
          </a:xfrm>
          <a:custGeom>
            <a:avLst/>
            <a:gdLst>
              <a:gd name="T0" fmla="*/ 1011 w 1011"/>
              <a:gd name="T1" fmla="*/ 0 h 658"/>
              <a:gd name="T2" fmla="*/ 1011 w 1011"/>
              <a:gd name="T3" fmla="*/ 0 h 658"/>
              <a:gd name="T4" fmla="*/ 1011 w 1011"/>
              <a:gd name="T5" fmla="*/ 658 h 658"/>
              <a:gd name="T6" fmla="*/ 959 w 1011"/>
              <a:gd name="T7" fmla="*/ 529 h 658"/>
              <a:gd name="T8" fmla="*/ 854 w 1011"/>
              <a:gd name="T9" fmla="*/ 409 h 658"/>
              <a:gd name="T10" fmla="*/ 367 w 1011"/>
              <a:gd name="T11" fmla="*/ 284 h 658"/>
              <a:gd name="T12" fmla="*/ 0 w 1011"/>
              <a:gd name="T13" fmla="*/ 0 h 658"/>
              <a:gd name="T14" fmla="*/ 1011 w 1011"/>
              <a:gd name="T15" fmla="*/ 0 h 658"/>
              <a:gd name="T16" fmla="*/ 1011 w 1011"/>
              <a:gd name="T17" fmla="*/ 0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1" h="658">
                <a:moveTo>
                  <a:pt x="1011" y="0"/>
                </a:moveTo>
                <a:cubicBezTo>
                  <a:pt x="1011" y="0"/>
                  <a:pt x="1011" y="0"/>
                  <a:pt x="1011" y="0"/>
                </a:cubicBezTo>
                <a:cubicBezTo>
                  <a:pt x="1011" y="658"/>
                  <a:pt x="1011" y="658"/>
                  <a:pt x="1011" y="658"/>
                </a:cubicBezTo>
                <a:cubicBezTo>
                  <a:pt x="959" y="529"/>
                  <a:pt x="959" y="529"/>
                  <a:pt x="959" y="529"/>
                </a:cubicBezTo>
                <a:cubicBezTo>
                  <a:pt x="938" y="478"/>
                  <a:pt x="902" y="436"/>
                  <a:pt x="854" y="409"/>
                </a:cubicBezTo>
                <a:cubicBezTo>
                  <a:pt x="686" y="317"/>
                  <a:pt x="569" y="516"/>
                  <a:pt x="367" y="284"/>
                </a:cubicBezTo>
                <a:cubicBezTo>
                  <a:pt x="251" y="152"/>
                  <a:pt x="123" y="62"/>
                  <a:pt x="0" y="0"/>
                </a:cubicBezTo>
                <a:cubicBezTo>
                  <a:pt x="1011" y="0"/>
                  <a:pt x="1011" y="0"/>
                  <a:pt x="1011" y="0"/>
                </a:cubicBezTo>
                <a:cubicBezTo>
                  <a:pt x="1011" y="0"/>
                  <a:pt x="1011" y="0"/>
                  <a:pt x="1011" y="0"/>
                </a:cubicBezTo>
                <a:close/>
              </a:path>
            </a:pathLst>
          </a:custGeom>
          <a:solidFill>
            <a:srgbClr val="E306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E0A615E-9856-3C4C-91CC-BDB303E01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25" y="1379935"/>
            <a:ext cx="6290733" cy="4489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7E7701-76E5-40C4-B7A3-3B4AEBAD72F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11D412-4A88-4344-A871-2E127D1A74E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Exemple de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E99AA0-5A8C-4174-88F8-D20BE6EC4CA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CAC527F2-A718-4BA9-9477-2DB970B0F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73077"/>
            <a:ext cx="11233150" cy="94720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CA6222C-DE60-4A3C-AF81-97D267B6399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5" y="2057400"/>
            <a:ext cx="2737909" cy="40576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222EF985-7D24-4BEB-911D-E8FD8E731E0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23973" y="2057400"/>
            <a:ext cx="2737909" cy="40576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BFD06DFD-9DCB-4D3F-982F-BAAEFE6A62C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68522" y="2057400"/>
            <a:ext cx="2737909" cy="40576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15387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fin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>
            <a:extLst>
              <a:ext uri="{FF2B5EF4-FFF2-40B4-BE49-F238E27FC236}">
                <a16:creationId xmlns:a16="http://schemas.microsoft.com/office/drawing/2014/main" id="{16AC093B-41C8-4FA2-8707-B55C100F72EB}"/>
              </a:ext>
            </a:extLst>
          </p:cNvPr>
          <p:cNvSpPr>
            <a:spLocks/>
          </p:cNvSpPr>
          <p:nvPr userDrawn="1"/>
        </p:nvSpPr>
        <p:spPr bwMode="auto">
          <a:xfrm>
            <a:off x="9694861" y="0"/>
            <a:ext cx="2511424" cy="3846513"/>
          </a:xfrm>
          <a:custGeom>
            <a:avLst/>
            <a:gdLst>
              <a:gd name="T0" fmla="*/ 1901 w 1901"/>
              <a:gd name="T1" fmla="*/ 0 h 2918"/>
              <a:gd name="T2" fmla="*/ 1901 w 1901"/>
              <a:gd name="T3" fmla="*/ 0 h 2918"/>
              <a:gd name="T4" fmla="*/ 0 w 1901"/>
              <a:gd name="T5" fmla="*/ 0 h 2918"/>
              <a:gd name="T6" fmla="*/ 374 w 1901"/>
              <a:gd name="T7" fmla="*/ 151 h 2918"/>
              <a:gd name="T8" fmla="*/ 719 w 1901"/>
              <a:gd name="T9" fmla="*/ 453 h 2918"/>
              <a:gd name="T10" fmla="*/ 1079 w 1901"/>
              <a:gd name="T11" fmla="*/ 1859 h 2918"/>
              <a:gd name="T12" fmla="*/ 1901 w 1901"/>
              <a:gd name="T13" fmla="*/ 2918 h 2918"/>
              <a:gd name="T14" fmla="*/ 1901 w 1901"/>
              <a:gd name="T15" fmla="*/ 0 h 2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01" h="2918">
                <a:moveTo>
                  <a:pt x="1901" y="0"/>
                </a:moveTo>
                <a:lnTo>
                  <a:pt x="1901" y="0"/>
                </a:lnTo>
                <a:lnTo>
                  <a:pt x="0" y="0"/>
                </a:lnTo>
                <a:lnTo>
                  <a:pt x="374" y="151"/>
                </a:lnTo>
                <a:cubicBezTo>
                  <a:pt x="520" y="210"/>
                  <a:pt x="643" y="315"/>
                  <a:pt x="719" y="453"/>
                </a:cubicBezTo>
                <a:cubicBezTo>
                  <a:pt x="985" y="940"/>
                  <a:pt x="412" y="1275"/>
                  <a:pt x="1079" y="1859"/>
                </a:cubicBezTo>
                <a:cubicBezTo>
                  <a:pt x="1460" y="2193"/>
                  <a:pt x="1722" y="2563"/>
                  <a:pt x="1901" y="2918"/>
                </a:cubicBezTo>
                <a:lnTo>
                  <a:pt x="1901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Logo H">
            <a:extLst>
              <a:ext uri="{FF2B5EF4-FFF2-40B4-BE49-F238E27FC236}">
                <a16:creationId xmlns:a16="http://schemas.microsoft.com/office/drawing/2014/main" id="{D92EE5AC-30A9-4510-A8B9-1F54C58476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65692" y="2009243"/>
            <a:ext cx="8424000" cy="1879201"/>
          </a:xfrm>
          <a:prstGeom prst="rect">
            <a:avLst/>
          </a:prstGeom>
        </p:spPr>
      </p:pic>
      <p:sp>
        <p:nvSpPr>
          <p:cNvPr id="9" name="Espace réservé du texte 10">
            <a:extLst>
              <a:ext uri="{FF2B5EF4-FFF2-40B4-BE49-F238E27FC236}">
                <a16:creationId xmlns:a16="http://schemas.microsoft.com/office/drawing/2014/main" id="{CE6D64C4-A9B2-476A-A762-F37FD7E3B0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4053944"/>
            <a:ext cx="9144000" cy="1828800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accent1"/>
                </a:solidFill>
                <a:latin typeface="+mj-lt"/>
              </a:defRPr>
            </a:lvl1pPr>
            <a:lvl2pPr marL="0" indent="0" algn="ctr">
              <a:buFontTx/>
              <a:buNone/>
              <a:defRPr sz="160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600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600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2265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fin fo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9C84AF6A-E009-49CF-B524-552A314FF507}"/>
              </a:ext>
            </a:extLst>
          </p:cNvPr>
          <p:cNvSpPr>
            <a:spLocks/>
          </p:cNvSpPr>
          <p:nvPr userDrawn="1"/>
        </p:nvSpPr>
        <p:spPr bwMode="auto">
          <a:xfrm>
            <a:off x="9694861" y="0"/>
            <a:ext cx="2511424" cy="3846513"/>
          </a:xfrm>
          <a:custGeom>
            <a:avLst/>
            <a:gdLst>
              <a:gd name="T0" fmla="*/ 1901 w 1901"/>
              <a:gd name="T1" fmla="*/ 0 h 2918"/>
              <a:gd name="T2" fmla="*/ 1901 w 1901"/>
              <a:gd name="T3" fmla="*/ 0 h 2918"/>
              <a:gd name="T4" fmla="*/ 0 w 1901"/>
              <a:gd name="T5" fmla="*/ 0 h 2918"/>
              <a:gd name="T6" fmla="*/ 374 w 1901"/>
              <a:gd name="T7" fmla="*/ 151 h 2918"/>
              <a:gd name="T8" fmla="*/ 719 w 1901"/>
              <a:gd name="T9" fmla="*/ 453 h 2918"/>
              <a:gd name="T10" fmla="*/ 1079 w 1901"/>
              <a:gd name="T11" fmla="*/ 1859 h 2918"/>
              <a:gd name="T12" fmla="*/ 1901 w 1901"/>
              <a:gd name="T13" fmla="*/ 2918 h 2918"/>
              <a:gd name="T14" fmla="*/ 1901 w 1901"/>
              <a:gd name="T15" fmla="*/ 0 h 2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01" h="2918">
                <a:moveTo>
                  <a:pt x="1901" y="0"/>
                </a:moveTo>
                <a:lnTo>
                  <a:pt x="1901" y="0"/>
                </a:lnTo>
                <a:lnTo>
                  <a:pt x="0" y="0"/>
                </a:lnTo>
                <a:lnTo>
                  <a:pt x="374" y="151"/>
                </a:lnTo>
                <a:cubicBezTo>
                  <a:pt x="520" y="210"/>
                  <a:pt x="643" y="315"/>
                  <a:pt x="719" y="453"/>
                </a:cubicBezTo>
                <a:cubicBezTo>
                  <a:pt x="985" y="940"/>
                  <a:pt x="412" y="1275"/>
                  <a:pt x="1079" y="1859"/>
                </a:cubicBezTo>
                <a:cubicBezTo>
                  <a:pt x="1460" y="2193"/>
                  <a:pt x="1722" y="2563"/>
                  <a:pt x="1901" y="2918"/>
                </a:cubicBezTo>
                <a:lnTo>
                  <a:pt x="1901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Logo H">
            <a:extLst>
              <a:ext uri="{FF2B5EF4-FFF2-40B4-BE49-F238E27FC236}">
                <a16:creationId xmlns:a16="http://schemas.microsoft.com/office/drawing/2014/main" id="{61ED63F7-EC23-470E-99EA-9C92BB37C4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65692" y="2009244"/>
            <a:ext cx="8424000" cy="1879199"/>
          </a:xfrm>
          <a:prstGeom prst="rect">
            <a:avLst/>
          </a:prstGeom>
        </p:spPr>
      </p:pic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C75071D6-B703-40A4-92C0-B1EE298AC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4053944"/>
            <a:ext cx="9144000" cy="1828800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 algn="ctr">
              <a:buFontTx/>
              <a:buNone/>
              <a:defRPr sz="1600">
                <a:solidFill>
                  <a:schemeClr val="tx1"/>
                </a:solidFill>
              </a:defRPr>
            </a:lvl2pPr>
            <a:lvl3pPr marL="0" indent="0" algn="ctr">
              <a:buFontTx/>
              <a:buNone/>
              <a:defRPr sz="1600">
                <a:solidFill>
                  <a:schemeClr val="tx1"/>
                </a:solidFill>
              </a:defRPr>
            </a:lvl3pPr>
            <a:lvl4pPr marL="0" indent="0" algn="ctr">
              <a:buFontTx/>
              <a:buNone/>
              <a:defRPr sz="1600">
                <a:solidFill>
                  <a:schemeClr val="tx1"/>
                </a:solidFill>
              </a:defRPr>
            </a:lvl4pPr>
            <a:lvl5pPr marL="0" indent="0" algn="ctr">
              <a:buFontTx/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72873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FE41DA-4906-4833-8B0A-28CE202D4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3AB0C5-7B59-4675-BC1F-37E031546F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Exemple de pied de page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34F7D5-CC1C-4ED5-82D3-49348E13777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3CA342-FED2-4780-A4AA-4B6B20D1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80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DF02EE-8BC7-D440-AAAE-7AEA78A36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4600" y="2703031"/>
            <a:ext cx="9144000" cy="748144"/>
          </a:xfrm>
        </p:spPr>
        <p:txBody>
          <a:bodyPr anchor="t">
            <a:normAutofit/>
          </a:bodyPr>
          <a:lstStyle>
            <a:lvl1pPr algn="l">
              <a:defRPr sz="4800" b="1" i="0">
                <a:latin typeface="+mj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A3C38D-73CC-684E-BD50-E50A40E04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4600" y="3534303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00BE00-AB39-4E30-992E-C170FF5B0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564EE5B2-A0F6-4CF3-B83C-0A1BBF6BF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Exemple de pied de page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CFBF4CEF-D748-4FF6-8769-83E6C986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9157787D-82B9-4545-9E48-CFD4D1C1E0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7797"/>
          <a:stretch/>
        </p:blipFill>
        <p:spPr>
          <a:xfrm>
            <a:off x="0" y="463963"/>
            <a:ext cx="2339740" cy="561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16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DF02EE-8BC7-D440-AAAE-7AEA78A36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4600" y="2703031"/>
            <a:ext cx="9144000" cy="748144"/>
          </a:xfrm>
        </p:spPr>
        <p:txBody>
          <a:bodyPr anchor="t">
            <a:normAutofit/>
          </a:bodyPr>
          <a:lstStyle>
            <a:lvl1pPr algn="l">
              <a:defRPr sz="4800" b="1" i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A3C38D-73CC-684E-BD50-E50A40E04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4600" y="3534303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F7F43B76-1561-4170-B11B-B82F6B38B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13/09/2022</a:t>
            </a: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D90E4B8B-0C88-40AA-92EC-4C102ACD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Exemple de pied de page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DCA3DAEC-EDDC-41CF-A4B4-D5F1E065F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B009AEF2-289D-4060-A16B-78BD8015C8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7797"/>
          <a:stretch/>
        </p:blipFill>
        <p:spPr>
          <a:xfrm>
            <a:off x="-1" y="463963"/>
            <a:ext cx="2339739" cy="561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68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nce courbe">
            <a:extLst>
              <a:ext uri="{FF2B5EF4-FFF2-40B4-BE49-F238E27FC236}">
                <a16:creationId xmlns:a16="http://schemas.microsoft.com/office/drawing/2014/main" id="{2BFBE5AA-ADED-41A1-96FD-A952DEFBA5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91" r="585"/>
          <a:stretch/>
        </p:blipFill>
        <p:spPr>
          <a:xfrm>
            <a:off x="0" y="2168484"/>
            <a:ext cx="12192000" cy="3874939"/>
          </a:xfrm>
          <a:prstGeom prst="rect">
            <a:avLst/>
          </a:prstGeom>
        </p:spPr>
      </p:pic>
      <p:pic>
        <p:nvPicPr>
          <p:cNvPr id="12" name="Image 11" hidden="1">
            <a:extLst>
              <a:ext uri="{FF2B5EF4-FFF2-40B4-BE49-F238E27FC236}">
                <a16:creationId xmlns:a16="http://schemas.microsoft.com/office/drawing/2014/main" id="{BD0EEFC4-4D80-654C-94E2-51D1676297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8553" y="2172708"/>
            <a:ext cx="12276000" cy="3848055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7949A10C-2001-1740-A5D6-6E8BADADF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424565"/>
            <a:ext cx="9144000" cy="748144"/>
          </a:xfrm>
        </p:spPr>
        <p:txBody>
          <a:bodyPr anchor="t">
            <a:normAutofit/>
          </a:bodyPr>
          <a:lstStyle>
            <a:lvl1pPr algn="l">
              <a:defRPr sz="4800" b="1" i="0">
                <a:latin typeface="+mj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B9B4C75-E2BC-DB45-ABD9-B5C65DB26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2255837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64B6A1-E6A6-4CFC-BCE7-E839ECD39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B37DCF9-EC4B-4CB8-9D2A-91C3790A2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Exemple de pied de page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114BB5-1FC2-4969-AC53-F1541B48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7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 5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01E47CE5-4041-4C92-B3DC-39BE419D6D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91" r="585"/>
          <a:stretch/>
        </p:blipFill>
        <p:spPr>
          <a:xfrm>
            <a:off x="0" y="2168484"/>
            <a:ext cx="12192000" cy="387493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2DF02EE-8BC7-D440-AAAE-7AEA78A365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424565"/>
            <a:ext cx="9144000" cy="748144"/>
          </a:xfrm>
        </p:spPr>
        <p:txBody>
          <a:bodyPr anchor="t">
            <a:normAutofit/>
          </a:bodyPr>
          <a:lstStyle>
            <a:lvl1pPr algn="l">
              <a:defRPr sz="4800" b="1" i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/>
              <a:t>Ajoutez un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A3C38D-73CC-684E-BD50-E50A40E04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2255837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5262D0-B652-402D-AE63-668AA0F85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13/09/2022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77455F-3EDF-4540-BB63-6D83E8C36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Exemple de pied de page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AC893-7877-4A4C-BFBD-3E74A6876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594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0AC7C835-5592-4C90-9A4C-6D99EDDDA2AE}"/>
              </a:ext>
            </a:extLst>
          </p:cNvPr>
          <p:cNvSpPr>
            <a:spLocks/>
          </p:cNvSpPr>
          <p:nvPr userDrawn="1"/>
        </p:nvSpPr>
        <p:spPr bwMode="auto">
          <a:xfrm>
            <a:off x="15240" y="-4763"/>
            <a:ext cx="6878638" cy="6873875"/>
          </a:xfrm>
          <a:custGeom>
            <a:avLst/>
            <a:gdLst>
              <a:gd name="T0" fmla="*/ 3086 w 5795"/>
              <a:gd name="T1" fmla="*/ 0 h 5782"/>
              <a:gd name="T2" fmla="*/ 3086 w 5795"/>
              <a:gd name="T3" fmla="*/ 0 h 5782"/>
              <a:gd name="T4" fmla="*/ 4258 w 5795"/>
              <a:gd name="T5" fmla="*/ 2430 h 5782"/>
              <a:gd name="T6" fmla="*/ 5795 w 5795"/>
              <a:gd name="T7" fmla="*/ 5782 h 5782"/>
              <a:gd name="T8" fmla="*/ 0 w 5795"/>
              <a:gd name="T9" fmla="*/ 5782 h 5782"/>
              <a:gd name="T10" fmla="*/ 0 w 5795"/>
              <a:gd name="T11" fmla="*/ 0 h 5782"/>
              <a:gd name="T12" fmla="*/ 3086 w 5795"/>
              <a:gd name="T13" fmla="*/ 0 h 5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95" h="5782">
                <a:moveTo>
                  <a:pt x="3086" y="0"/>
                </a:moveTo>
                <a:lnTo>
                  <a:pt x="3086" y="0"/>
                </a:lnTo>
                <a:cubicBezTo>
                  <a:pt x="3086" y="0"/>
                  <a:pt x="4611" y="755"/>
                  <a:pt x="4258" y="2430"/>
                </a:cubicBezTo>
                <a:cubicBezTo>
                  <a:pt x="3859" y="4322"/>
                  <a:pt x="3955" y="5782"/>
                  <a:pt x="5795" y="5782"/>
                </a:cubicBezTo>
                <a:lnTo>
                  <a:pt x="0" y="5782"/>
                </a:lnTo>
                <a:lnTo>
                  <a:pt x="0" y="0"/>
                </a:lnTo>
                <a:lnTo>
                  <a:pt x="308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73352BB5-5EB5-459C-A7CB-6F44637064CC}"/>
              </a:ext>
            </a:extLst>
          </p:cNvPr>
          <p:cNvSpPr>
            <a:spLocks/>
          </p:cNvSpPr>
          <p:nvPr userDrawn="1"/>
        </p:nvSpPr>
        <p:spPr bwMode="auto">
          <a:xfrm>
            <a:off x="0" y="-4763"/>
            <a:ext cx="6878638" cy="6873875"/>
          </a:xfrm>
          <a:custGeom>
            <a:avLst/>
            <a:gdLst>
              <a:gd name="T0" fmla="*/ 3086 w 5795"/>
              <a:gd name="T1" fmla="*/ 0 h 5782"/>
              <a:gd name="T2" fmla="*/ 3086 w 5795"/>
              <a:gd name="T3" fmla="*/ 0 h 5782"/>
              <a:gd name="T4" fmla="*/ 4258 w 5795"/>
              <a:gd name="T5" fmla="*/ 2430 h 5782"/>
              <a:gd name="T6" fmla="*/ 5795 w 5795"/>
              <a:gd name="T7" fmla="*/ 5782 h 5782"/>
              <a:gd name="T8" fmla="*/ 0 w 5795"/>
              <a:gd name="T9" fmla="*/ 5782 h 5782"/>
              <a:gd name="T10" fmla="*/ 0 w 5795"/>
              <a:gd name="T11" fmla="*/ 0 h 5782"/>
              <a:gd name="T12" fmla="*/ 3086 w 5795"/>
              <a:gd name="T13" fmla="*/ 0 h 5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95" h="5782">
                <a:moveTo>
                  <a:pt x="3086" y="0"/>
                </a:moveTo>
                <a:lnTo>
                  <a:pt x="3086" y="0"/>
                </a:lnTo>
                <a:cubicBezTo>
                  <a:pt x="3086" y="0"/>
                  <a:pt x="4611" y="755"/>
                  <a:pt x="4258" y="2430"/>
                </a:cubicBezTo>
                <a:cubicBezTo>
                  <a:pt x="3859" y="4322"/>
                  <a:pt x="3955" y="5782"/>
                  <a:pt x="5795" y="5782"/>
                </a:cubicBezTo>
                <a:lnTo>
                  <a:pt x="0" y="5782"/>
                </a:lnTo>
                <a:lnTo>
                  <a:pt x="0" y="0"/>
                </a:lnTo>
                <a:lnTo>
                  <a:pt x="308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Espace réservé pour une image  16">
            <a:extLst>
              <a:ext uri="{FF2B5EF4-FFF2-40B4-BE49-F238E27FC236}">
                <a16:creationId xmlns:a16="http://schemas.microsoft.com/office/drawing/2014/main" id="{FE858E64-0B8B-482C-AC86-7300B1CC56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663068" y="0"/>
            <a:ext cx="8528932" cy="6857999"/>
          </a:xfrm>
          <a:custGeom>
            <a:avLst/>
            <a:gdLst>
              <a:gd name="connsiteX0" fmla="*/ 0 w 8528932"/>
              <a:gd name="connsiteY0" fmla="*/ 0 h 6857999"/>
              <a:gd name="connsiteX1" fmla="*/ 8528932 w 8528932"/>
              <a:gd name="connsiteY1" fmla="*/ 0 h 6857999"/>
              <a:gd name="connsiteX2" fmla="*/ 8528932 w 8528932"/>
              <a:gd name="connsiteY2" fmla="*/ 6857999 h 6857999"/>
              <a:gd name="connsiteX3" fmla="*/ 2881875 w 8528932"/>
              <a:gd name="connsiteY3" fmla="*/ 6857999 h 6857999"/>
              <a:gd name="connsiteX4" fmla="*/ 2829954 w 8528932"/>
              <a:gd name="connsiteY4" fmla="*/ 6853833 h 6857999"/>
              <a:gd name="connsiteX5" fmla="*/ 1391158 w 8528932"/>
              <a:gd name="connsiteY5" fmla="*/ 2888882 h 6857999"/>
              <a:gd name="connsiteX6" fmla="*/ 0 w 8528932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28932" h="6857999">
                <a:moveTo>
                  <a:pt x="0" y="0"/>
                </a:moveTo>
                <a:lnTo>
                  <a:pt x="8528932" y="0"/>
                </a:lnTo>
                <a:lnTo>
                  <a:pt x="8528932" y="6857999"/>
                </a:lnTo>
                <a:lnTo>
                  <a:pt x="2881875" y="6857999"/>
                </a:lnTo>
                <a:lnTo>
                  <a:pt x="2829954" y="6853833"/>
                </a:lnTo>
                <a:cubicBezTo>
                  <a:pt x="1019550" y="6654906"/>
                  <a:pt x="947148" y="4997588"/>
                  <a:pt x="1391158" y="2888882"/>
                </a:cubicBezTo>
                <a:cubicBezTo>
                  <a:pt x="1810168" y="897575"/>
                  <a:pt x="0" y="0"/>
                  <a:pt x="0" y="0"/>
                </a:cubicBezTo>
                <a:close/>
              </a:path>
            </a:pathLst>
          </a:custGeom>
        </p:spPr>
        <p:txBody>
          <a:bodyPr wrap="square" tIns="2268000">
            <a:noAutofit/>
          </a:bodyPr>
          <a:lstStyle>
            <a:lvl1pPr marL="0" indent="0" algn="ctr">
              <a:buNone/>
              <a:defRPr sz="24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Glissez ou insérez </a:t>
            </a:r>
            <a:br>
              <a:rPr lang="fr-FR"/>
            </a:br>
            <a:r>
              <a:rPr lang="fr-FR"/>
              <a:t>une image ici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B46C5E3-AA7F-0548-8107-0FAA5E3D8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457200"/>
            <a:ext cx="3945467" cy="1600200"/>
          </a:xfrm>
        </p:spPr>
        <p:txBody>
          <a:bodyPr anchor="b"/>
          <a:lstStyle>
            <a:lvl1pPr>
              <a:defRPr sz="32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BE3191A2-F94F-40AD-B9BE-6A2B56ED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C1DBAE94-84A7-4D83-A547-3DA08080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Exemple de pied de page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D85EC2F-BACD-4E8A-A2AC-F2C4687BA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Espace réservé du texte 15">
            <a:extLst>
              <a:ext uri="{FF2B5EF4-FFF2-40B4-BE49-F238E27FC236}">
                <a16:creationId xmlns:a16="http://schemas.microsoft.com/office/drawing/2014/main" id="{B0374B6D-8E39-4BD4-AC6A-0F497BA8465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5" y="2057400"/>
            <a:ext cx="3944938" cy="40576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2353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33EECCC4-840F-444B-9B34-BA9AAF296116}"/>
              </a:ext>
            </a:extLst>
          </p:cNvPr>
          <p:cNvSpPr>
            <a:spLocks/>
          </p:cNvSpPr>
          <p:nvPr userDrawn="1"/>
        </p:nvSpPr>
        <p:spPr bwMode="auto">
          <a:xfrm>
            <a:off x="10001251" y="0"/>
            <a:ext cx="2201860" cy="3270250"/>
          </a:xfrm>
          <a:custGeom>
            <a:avLst/>
            <a:gdLst>
              <a:gd name="T0" fmla="*/ 1901 w 1901"/>
              <a:gd name="T1" fmla="*/ 0 h 2918"/>
              <a:gd name="T2" fmla="*/ 1901 w 1901"/>
              <a:gd name="T3" fmla="*/ 0 h 2918"/>
              <a:gd name="T4" fmla="*/ 0 w 1901"/>
              <a:gd name="T5" fmla="*/ 0 h 2918"/>
              <a:gd name="T6" fmla="*/ 374 w 1901"/>
              <a:gd name="T7" fmla="*/ 151 h 2918"/>
              <a:gd name="T8" fmla="*/ 719 w 1901"/>
              <a:gd name="T9" fmla="*/ 453 h 2918"/>
              <a:gd name="T10" fmla="*/ 1079 w 1901"/>
              <a:gd name="T11" fmla="*/ 1859 h 2918"/>
              <a:gd name="T12" fmla="*/ 1901 w 1901"/>
              <a:gd name="T13" fmla="*/ 2918 h 2918"/>
              <a:gd name="T14" fmla="*/ 1901 w 1901"/>
              <a:gd name="T15" fmla="*/ 0 h 2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01" h="2918">
                <a:moveTo>
                  <a:pt x="1901" y="0"/>
                </a:moveTo>
                <a:lnTo>
                  <a:pt x="1901" y="0"/>
                </a:lnTo>
                <a:lnTo>
                  <a:pt x="0" y="0"/>
                </a:lnTo>
                <a:lnTo>
                  <a:pt x="374" y="151"/>
                </a:lnTo>
                <a:cubicBezTo>
                  <a:pt x="520" y="210"/>
                  <a:pt x="643" y="315"/>
                  <a:pt x="719" y="453"/>
                </a:cubicBezTo>
                <a:cubicBezTo>
                  <a:pt x="985" y="940"/>
                  <a:pt x="412" y="1275"/>
                  <a:pt x="1079" y="1859"/>
                </a:cubicBezTo>
                <a:cubicBezTo>
                  <a:pt x="1460" y="2193"/>
                  <a:pt x="1722" y="2563"/>
                  <a:pt x="1901" y="2918"/>
                </a:cubicBezTo>
                <a:lnTo>
                  <a:pt x="1901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Espace réservé pour une image  17">
            <a:extLst>
              <a:ext uri="{FF2B5EF4-FFF2-40B4-BE49-F238E27FC236}">
                <a16:creationId xmlns:a16="http://schemas.microsoft.com/office/drawing/2014/main" id="{69AC24B4-5BCC-4EF2-AE55-4930E278ED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325533" y="0"/>
            <a:ext cx="6866467" cy="6857999"/>
          </a:xfrm>
          <a:custGeom>
            <a:avLst/>
            <a:gdLst>
              <a:gd name="connsiteX0" fmla="*/ 0 w 6866467"/>
              <a:gd name="connsiteY0" fmla="*/ 0 h 6857999"/>
              <a:gd name="connsiteX1" fmla="*/ 4764618 w 6866467"/>
              <a:gd name="connsiteY1" fmla="*/ 0 h 6857999"/>
              <a:gd name="connsiteX2" fmla="*/ 5178133 w 6866467"/>
              <a:gd name="connsiteY2" fmla="*/ 166600 h 6857999"/>
              <a:gd name="connsiteX3" fmla="*/ 5559583 w 6866467"/>
              <a:gd name="connsiteY3" fmla="*/ 499798 h 6857999"/>
              <a:gd name="connsiteX4" fmla="*/ 5957619 w 6866467"/>
              <a:gd name="connsiteY4" fmla="*/ 2051049 h 6857999"/>
              <a:gd name="connsiteX5" fmla="*/ 6866467 w 6866467"/>
              <a:gd name="connsiteY5" fmla="*/ 3219451 h 6857999"/>
              <a:gd name="connsiteX6" fmla="*/ 6866467 w 6866467"/>
              <a:gd name="connsiteY6" fmla="*/ 6857999 h 6857999"/>
              <a:gd name="connsiteX7" fmla="*/ 0 w 6866467"/>
              <a:gd name="connsiteY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6467" h="6857999">
                <a:moveTo>
                  <a:pt x="0" y="0"/>
                </a:moveTo>
                <a:lnTo>
                  <a:pt x="4764618" y="0"/>
                </a:lnTo>
                <a:lnTo>
                  <a:pt x="5178133" y="166600"/>
                </a:lnTo>
                <a:cubicBezTo>
                  <a:pt x="5339558" y="231695"/>
                  <a:pt x="5475554" y="347542"/>
                  <a:pt x="5559583" y="499798"/>
                </a:cubicBezTo>
                <a:cubicBezTo>
                  <a:pt x="5853688" y="1037109"/>
                  <a:pt x="5220148" y="1406717"/>
                  <a:pt x="5957619" y="2051049"/>
                </a:cubicBezTo>
                <a:cubicBezTo>
                  <a:pt x="6378873" y="2419553"/>
                  <a:pt x="6668555" y="2827777"/>
                  <a:pt x="6866467" y="3219451"/>
                </a:cubicBezTo>
                <a:lnTo>
                  <a:pt x="6866467" y="6857999"/>
                </a:lnTo>
                <a:lnTo>
                  <a:pt x="0" y="6857999"/>
                </a:lnTo>
                <a:close/>
              </a:path>
            </a:pathLst>
          </a:custGeom>
        </p:spPr>
        <p:txBody>
          <a:bodyPr wrap="square" tIns="2304000">
            <a:noAutofit/>
          </a:bodyPr>
          <a:lstStyle>
            <a:lvl1pPr marL="0" indent="0" algn="ctr">
              <a:buNone/>
              <a:defRPr sz="24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Glissez ou insérez </a:t>
            </a:r>
            <a:br>
              <a:rPr lang="fr-FR"/>
            </a:br>
            <a:r>
              <a:rPr lang="fr-FR"/>
              <a:t>une image ici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EDAF4A-7B66-41D9-BC89-77F06F32E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C82DC9-4596-4A19-BF76-4FC1837CF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Exemple de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A126E3-DF6B-4E64-AE03-E0EEA3AA6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Espace réservé du texte 15">
            <a:extLst>
              <a:ext uri="{FF2B5EF4-FFF2-40B4-BE49-F238E27FC236}">
                <a16:creationId xmlns:a16="http://schemas.microsoft.com/office/drawing/2014/main" id="{53525FCD-AB3B-4F84-9827-42D0570ABA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5" y="2057400"/>
            <a:ext cx="3944938" cy="40576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DB8788DD-E8AB-4176-BCA0-B80A50C04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73076"/>
            <a:ext cx="3944938" cy="168432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5A9418B2-846E-4B29-8C3B-E18E86089655}"/>
              </a:ext>
            </a:extLst>
          </p:cNvPr>
          <p:cNvSpPr>
            <a:spLocks/>
          </p:cNvSpPr>
          <p:nvPr userDrawn="1"/>
        </p:nvSpPr>
        <p:spPr bwMode="auto">
          <a:xfrm>
            <a:off x="10101261" y="0"/>
            <a:ext cx="2101849" cy="3219451"/>
          </a:xfrm>
          <a:custGeom>
            <a:avLst/>
            <a:gdLst>
              <a:gd name="T0" fmla="*/ 1901 w 1901"/>
              <a:gd name="T1" fmla="*/ 0 h 2918"/>
              <a:gd name="T2" fmla="*/ 1901 w 1901"/>
              <a:gd name="T3" fmla="*/ 0 h 2918"/>
              <a:gd name="T4" fmla="*/ 0 w 1901"/>
              <a:gd name="T5" fmla="*/ 0 h 2918"/>
              <a:gd name="T6" fmla="*/ 374 w 1901"/>
              <a:gd name="T7" fmla="*/ 151 h 2918"/>
              <a:gd name="T8" fmla="*/ 719 w 1901"/>
              <a:gd name="T9" fmla="*/ 453 h 2918"/>
              <a:gd name="T10" fmla="*/ 1079 w 1901"/>
              <a:gd name="T11" fmla="*/ 1859 h 2918"/>
              <a:gd name="T12" fmla="*/ 1901 w 1901"/>
              <a:gd name="T13" fmla="*/ 2918 h 2918"/>
              <a:gd name="T14" fmla="*/ 1901 w 1901"/>
              <a:gd name="T15" fmla="*/ 0 h 2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01" h="2918">
                <a:moveTo>
                  <a:pt x="1901" y="0"/>
                </a:moveTo>
                <a:lnTo>
                  <a:pt x="1901" y="0"/>
                </a:lnTo>
                <a:lnTo>
                  <a:pt x="0" y="0"/>
                </a:lnTo>
                <a:lnTo>
                  <a:pt x="374" y="151"/>
                </a:lnTo>
                <a:cubicBezTo>
                  <a:pt x="520" y="210"/>
                  <a:pt x="643" y="315"/>
                  <a:pt x="719" y="453"/>
                </a:cubicBezTo>
                <a:cubicBezTo>
                  <a:pt x="985" y="940"/>
                  <a:pt x="412" y="1275"/>
                  <a:pt x="1079" y="1859"/>
                </a:cubicBezTo>
                <a:cubicBezTo>
                  <a:pt x="1460" y="2193"/>
                  <a:pt x="1722" y="2563"/>
                  <a:pt x="1901" y="2918"/>
                </a:cubicBezTo>
                <a:lnTo>
                  <a:pt x="1901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30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 fo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7E3CF51-F7FF-4BC3-9233-C277CD9F74A4}"/>
              </a:ext>
            </a:extLst>
          </p:cNvPr>
          <p:cNvSpPr/>
          <p:nvPr userDrawn="1"/>
        </p:nvSpPr>
        <p:spPr>
          <a:xfrm>
            <a:off x="-1" y="1"/>
            <a:ext cx="60452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B46C5E3-AA7F-0548-8107-0FAA5E3D8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3988" y="1309687"/>
            <a:ext cx="3932237" cy="1600200"/>
          </a:xfrm>
        </p:spPr>
        <p:txBody>
          <a:bodyPr anchor="b"/>
          <a:lstStyle>
            <a:lvl1pPr>
              <a:defRPr sz="3200" b="1" i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3DD06C1F-9DB0-40CE-966C-F8C9BC487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045200" cy="6857999"/>
          </a:xfrm>
          <a:custGeom>
            <a:avLst/>
            <a:gdLst>
              <a:gd name="connsiteX0" fmla="*/ 0 w 6045200"/>
              <a:gd name="connsiteY0" fmla="*/ 0 h 6857999"/>
              <a:gd name="connsiteX1" fmla="*/ 6045200 w 6045200"/>
              <a:gd name="connsiteY1" fmla="*/ 0 h 6857999"/>
              <a:gd name="connsiteX2" fmla="*/ 6045200 w 6045200"/>
              <a:gd name="connsiteY2" fmla="*/ 6059002 h 6857999"/>
              <a:gd name="connsiteX3" fmla="*/ 5974777 w 6045200"/>
              <a:gd name="connsiteY3" fmla="*/ 6084047 h 6857999"/>
              <a:gd name="connsiteX4" fmla="*/ 5440960 w 6045200"/>
              <a:gd name="connsiteY4" fmla="*/ 6379255 h 6857999"/>
              <a:gd name="connsiteX5" fmla="*/ 5116857 w 6045200"/>
              <a:gd name="connsiteY5" fmla="*/ 6522676 h 6857999"/>
              <a:gd name="connsiteX6" fmla="*/ 5015178 w 6045200"/>
              <a:gd name="connsiteY6" fmla="*/ 6388817 h 6857999"/>
              <a:gd name="connsiteX7" fmla="*/ 4970693 w 6045200"/>
              <a:gd name="connsiteY7" fmla="*/ 6229460 h 6857999"/>
              <a:gd name="connsiteX8" fmla="*/ 4919853 w 6045200"/>
              <a:gd name="connsiteY8" fmla="*/ 5891624 h 6857999"/>
              <a:gd name="connsiteX9" fmla="*/ 4884901 w 6045200"/>
              <a:gd name="connsiteY9" fmla="*/ 5869314 h 6857999"/>
              <a:gd name="connsiteX10" fmla="*/ 3899882 w 6045200"/>
              <a:gd name="connsiteY10" fmla="*/ 6200776 h 6857999"/>
              <a:gd name="connsiteX11" fmla="*/ 3397839 w 6045200"/>
              <a:gd name="connsiteY11" fmla="*/ 6194402 h 6857999"/>
              <a:gd name="connsiteX12" fmla="*/ 2965702 w 6045200"/>
              <a:gd name="connsiteY12" fmla="*/ 5773700 h 6857999"/>
              <a:gd name="connsiteX13" fmla="*/ 2031522 w 6045200"/>
              <a:gd name="connsiteY13" fmla="*/ 5241449 h 6857999"/>
              <a:gd name="connsiteX14" fmla="*/ 197023 w 6045200"/>
              <a:gd name="connsiteY14" fmla="*/ 5529567 h 6857999"/>
              <a:gd name="connsiteX15" fmla="*/ 6349 w 6045200"/>
              <a:gd name="connsiteY15" fmla="*/ 5590687 h 6857999"/>
              <a:gd name="connsiteX16" fmla="*/ 6349 w 6045200"/>
              <a:gd name="connsiteY16" fmla="*/ 5650847 h 6857999"/>
              <a:gd name="connsiteX17" fmla="*/ 211949 w 6045200"/>
              <a:gd name="connsiteY17" fmla="*/ 5584757 h 6857999"/>
              <a:gd name="connsiteX18" fmla="*/ 2031522 w 6045200"/>
              <a:gd name="connsiteY18" fmla="*/ 5298817 h 6857999"/>
              <a:gd name="connsiteX19" fmla="*/ 2918040 w 6045200"/>
              <a:gd name="connsiteY19" fmla="*/ 5802384 h 6857999"/>
              <a:gd name="connsiteX20" fmla="*/ 3378775 w 6045200"/>
              <a:gd name="connsiteY20" fmla="*/ 6248583 h 6857999"/>
              <a:gd name="connsiteX21" fmla="*/ 3918947 w 6045200"/>
              <a:gd name="connsiteY21" fmla="*/ 6254957 h 6857999"/>
              <a:gd name="connsiteX22" fmla="*/ 4869014 w 6045200"/>
              <a:gd name="connsiteY22" fmla="*/ 5933057 h 6857999"/>
              <a:gd name="connsiteX23" fmla="*/ 4916676 w 6045200"/>
              <a:gd name="connsiteY23" fmla="*/ 6239022 h 6857999"/>
              <a:gd name="connsiteX24" fmla="*/ 4961161 w 6045200"/>
              <a:gd name="connsiteY24" fmla="*/ 6411127 h 6857999"/>
              <a:gd name="connsiteX25" fmla="*/ 5100970 w 6045200"/>
              <a:gd name="connsiteY25" fmla="*/ 6576858 h 6857999"/>
              <a:gd name="connsiteX26" fmla="*/ 5472735 w 6045200"/>
              <a:gd name="connsiteY26" fmla="*/ 6427062 h 6857999"/>
              <a:gd name="connsiteX27" fmla="*/ 5986296 w 6045200"/>
              <a:gd name="connsiteY27" fmla="*/ 6141416 h 6857999"/>
              <a:gd name="connsiteX28" fmla="*/ 6045200 w 6045200"/>
              <a:gd name="connsiteY28" fmla="*/ 6120058 h 6857999"/>
              <a:gd name="connsiteX29" fmla="*/ 6045200 w 6045200"/>
              <a:gd name="connsiteY29" fmla="*/ 6857999 h 6857999"/>
              <a:gd name="connsiteX30" fmla="*/ 0 w 6045200"/>
              <a:gd name="connsiteY3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045200" h="6857999">
                <a:moveTo>
                  <a:pt x="0" y="0"/>
                </a:moveTo>
                <a:lnTo>
                  <a:pt x="6045200" y="0"/>
                </a:lnTo>
                <a:lnTo>
                  <a:pt x="6045200" y="6059002"/>
                </a:lnTo>
                <a:lnTo>
                  <a:pt x="5974777" y="6084047"/>
                </a:lnTo>
                <a:cubicBezTo>
                  <a:pt x="5752353" y="6174482"/>
                  <a:pt x="5579181" y="6288422"/>
                  <a:pt x="5440960" y="6379255"/>
                </a:cubicBezTo>
                <a:cubicBezTo>
                  <a:pt x="5294796" y="6474869"/>
                  <a:pt x="5189939" y="6544986"/>
                  <a:pt x="5116857" y="6522676"/>
                </a:cubicBezTo>
                <a:cubicBezTo>
                  <a:pt x="5078727" y="6509928"/>
                  <a:pt x="5043775" y="6465308"/>
                  <a:pt x="5015178" y="6388817"/>
                </a:cubicBezTo>
                <a:cubicBezTo>
                  <a:pt x="4996113" y="6344197"/>
                  <a:pt x="4983403" y="6293203"/>
                  <a:pt x="4970693" y="6229460"/>
                </a:cubicBezTo>
                <a:cubicBezTo>
                  <a:pt x="4970693" y="6229460"/>
                  <a:pt x="4970693" y="6229460"/>
                  <a:pt x="4919853" y="5891624"/>
                </a:cubicBezTo>
                <a:cubicBezTo>
                  <a:pt x="4919853" y="5891624"/>
                  <a:pt x="4919853" y="5891624"/>
                  <a:pt x="4884901" y="5869314"/>
                </a:cubicBezTo>
                <a:cubicBezTo>
                  <a:pt x="4884901" y="5869314"/>
                  <a:pt x="4884901" y="5869314"/>
                  <a:pt x="3899882" y="6200776"/>
                </a:cubicBezTo>
                <a:cubicBezTo>
                  <a:pt x="3734653" y="6254957"/>
                  <a:pt x="3553536" y="6254957"/>
                  <a:pt x="3397839" y="6194402"/>
                </a:cubicBezTo>
                <a:cubicBezTo>
                  <a:pt x="3169061" y="6108349"/>
                  <a:pt x="3070559" y="5945805"/>
                  <a:pt x="2965702" y="5773700"/>
                </a:cubicBezTo>
                <a:cubicBezTo>
                  <a:pt x="2810005" y="5515542"/>
                  <a:pt x="2651131" y="5247823"/>
                  <a:pt x="2031522" y="5241449"/>
                </a:cubicBezTo>
                <a:cubicBezTo>
                  <a:pt x="1396026" y="5233481"/>
                  <a:pt x="755565" y="5362460"/>
                  <a:pt x="197023" y="5529567"/>
                </a:cubicBezTo>
                <a:lnTo>
                  <a:pt x="6349" y="5590687"/>
                </a:lnTo>
                <a:lnTo>
                  <a:pt x="6349" y="5650847"/>
                </a:lnTo>
                <a:lnTo>
                  <a:pt x="211949" y="5584757"/>
                </a:lnTo>
                <a:cubicBezTo>
                  <a:pt x="766239" y="5418584"/>
                  <a:pt x="1401984" y="5290850"/>
                  <a:pt x="2031522" y="5298817"/>
                </a:cubicBezTo>
                <a:cubicBezTo>
                  <a:pt x="2619356" y="5305191"/>
                  <a:pt x="2762343" y="5547414"/>
                  <a:pt x="2918040" y="5802384"/>
                </a:cubicBezTo>
                <a:cubicBezTo>
                  <a:pt x="3022897" y="5974490"/>
                  <a:pt x="3130931" y="6152969"/>
                  <a:pt x="3378775" y="6248583"/>
                </a:cubicBezTo>
                <a:cubicBezTo>
                  <a:pt x="3547181" y="6312326"/>
                  <a:pt x="3737830" y="6315513"/>
                  <a:pt x="3918947" y="6254957"/>
                </a:cubicBezTo>
                <a:cubicBezTo>
                  <a:pt x="3918947" y="6254957"/>
                  <a:pt x="3918947" y="6254957"/>
                  <a:pt x="4869014" y="5933057"/>
                </a:cubicBezTo>
                <a:cubicBezTo>
                  <a:pt x="4869014" y="5933057"/>
                  <a:pt x="4869014" y="5933057"/>
                  <a:pt x="4916676" y="6239022"/>
                </a:cubicBezTo>
                <a:cubicBezTo>
                  <a:pt x="4926208" y="6305951"/>
                  <a:pt x="4942096" y="6360133"/>
                  <a:pt x="4961161" y="6411127"/>
                </a:cubicBezTo>
                <a:cubicBezTo>
                  <a:pt x="4999290" y="6506741"/>
                  <a:pt x="5043775" y="6557735"/>
                  <a:pt x="5100970" y="6576858"/>
                </a:cubicBezTo>
                <a:cubicBezTo>
                  <a:pt x="5199472" y="6608729"/>
                  <a:pt x="5313861" y="6532238"/>
                  <a:pt x="5472735" y="6427062"/>
                </a:cubicBezTo>
                <a:cubicBezTo>
                  <a:pt x="5606190" y="6339416"/>
                  <a:pt x="5773007" y="6229460"/>
                  <a:pt x="5986296" y="6141416"/>
                </a:cubicBezTo>
                <a:lnTo>
                  <a:pt x="6045200" y="6120058"/>
                </a:lnTo>
                <a:lnTo>
                  <a:pt x="6045200" y="6857999"/>
                </a:lnTo>
                <a:lnTo>
                  <a:pt x="0" y="6857999"/>
                </a:lnTo>
                <a:close/>
              </a:path>
            </a:pathLst>
          </a:custGeom>
        </p:spPr>
        <p:txBody>
          <a:bodyPr wrap="square" tIns="2268000">
            <a:noAutofit/>
          </a:bodyPr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Glissez ou insérez </a:t>
            </a:r>
            <a:br>
              <a:rPr lang="fr-FR"/>
            </a:br>
            <a:r>
              <a:rPr lang="fr-FR"/>
              <a:t>une image ici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940779-720A-4EDC-816A-066A33464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13/09/2022</a:t>
            </a:r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40EA420D-A688-4054-9914-DF53FCAD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Exemple de pied de page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0E98034C-EFA3-45A4-8955-B926032C2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5">
            <a:extLst>
              <a:ext uri="{FF2B5EF4-FFF2-40B4-BE49-F238E27FC236}">
                <a16:creationId xmlns:a16="http://schemas.microsoft.com/office/drawing/2014/main" id="{4320B61A-B87E-4C0E-B128-DDE0408CA6A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03988" y="2919412"/>
            <a:ext cx="3944938" cy="32718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7" name="Courbe ecretée">
            <a:extLst>
              <a:ext uri="{FF2B5EF4-FFF2-40B4-BE49-F238E27FC236}">
                <a16:creationId xmlns:a16="http://schemas.microsoft.com/office/drawing/2014/main" id="{5A4F48B2-ED9E-4F84-80C5-B0B27C839C47}"/>
              </a:ext>
            </a:extLst>
          </p:cNvPr>
          <p:cNvSpPr>
            <a:spLocks/>
          </p:cNvSpPr>
          <p:nvPr userDrawn="1"/>
        </p:nvSpPr>
        <p:spPr bwMode="auto">
          <a:xfrm>
            <a:off x="-1" y="5241098"/>
            <a:ext cx="9336483" cy="1616902"/>
          </a:xfrm>
          <a:custGeom>
            <a:avLst/>
            <a:gdLst>
              <a:gd name="connsiteX0" fmla="*/ 2031523 w 9336483"/>
              <a:gd name="connsiteY0" fmla="*/ 351 h 1616902"/>
              <a:gd name="connsiteX1" fmla="*/ 2965703 w 9336483"/>
              <a:gd name="connsiteY1" fmla="*/ 532602 h 1616902"/>
              <a:gd name="connsiteX2" fmla="*/ 3397840 w 9336483"/>
              <a:gd name="connsiteY2" fmla="*/ 953304 h 1616902"/>
              <a:gd name="connsiteX3" fmla="*/ 3899883 w 9336483"/>
              <a:gd name="connsiteY3" fmla="*/ 959678 h 1616902"/>
              <a:gd name="connsiteX4" fmla="*/ 4884902 w 9336483"/>
              <a:gd name="connsiteY4" fmla="*/ 628216 h 1616902"/>
              <a:gd name="connsiteX5" fmla="*/ 4919854 w 9336483"/>
              <a:gd name="connsiteY5" fmla="*/ 650526 h 1616902"/>
              <a:gd name="connsiteX6" fmla="*/ 4970694 w 9336483"/>
              <a:gd name="connsiteY6" fmla="*/ 988362 h 1616902"/>
              <a:gd name="connsiteX7" fmla="*/ 5015179 w 9336483"/>
              <a:gd name="connsiteY7" fmla="*/ 1147719 h 1616902"/>
              <a:gd name="connsiteX8" fmla="*/ 5116858 w 9336483"/>
              <a:gd name="connsiteY8" fmla="*/ 1281578 h 1616902"/>
              <a:gd name="connsiteX9" fmla="*/ 5440961 w 9336483"/>
              <a:gd name="connsiteY9" fmla="*/ 1138157 h 1616902"/>
              <a:gd name="connsiteX10" fmla="*/ 6804101 w 9336483"/>
              <a:gd name="connsiteY10" fmla="*/ 688772 h 1616902"/>
              <a:gd name="connsiteX11" fmla="*/ 8202193 w 9336483"/>
              <a:gd name="connsiteY11" fmla="*/ 972427 h 1616902"/>
              <a:gd name="connsiteX12" fmla="*/ 9285714 w 9336483"/>
              <a:gd name="connsiteY12" fmla="*/ 1577982 h 1616902"/>
              <a:gd name="connsiteX13" fmla="*/ 9336483 w 9336483"/>
              <a:gd name="connsiteY13" fmla="*/ 1616902 h 1616902"/>
              <a:gd name="connsiteX14" fmla="*/ 9237104 w 9336483"/>
              <a:gd name="connsiteY14" fmla="*/ 1616902 h 1616902"/>
              <a:gd name="connsiteX15" fmla="*/ 8785360 w 9336483"/>
              <a:gd name="connsiteY15" fmla="*/ 1322962 h 1616902"/>
              <a:gd name="connsiteX16" fmla="*/ 6804101 w 9336483"/>
              <a:gd name="connsiteY16" fmla="*/ 746140 h 1616902"/>
              <a:gd name="connsiteX17" fmla="*/ 6778681 w 9336483"/>
              <a:gd name="connsiteY17" fmla="*/ 746140 h 1616902"/>
              <a:gd name="connsiteX18" fmla="*/ 5472736 w 9336483"/>
              <a:gd name="connsiteY18" fmla="*/ 1185964 h 1616902"/>
              <a:gd name="connsiteX19" fmla="*/ 5100971 w 9336483"/>
              <a:gd name="connsiteY19" fmla="*/ 1335760 h 1616902"/>
              <a:gd name="connsiteX20" fmla="*/ 4961162 w 9336483"/>
              <a:gd name="connsiteY20" fmla="*/ 1170029 h 1616902"/>
              <a:gd name="connsiteX21" fmla="*/ 4916677 w 9336483"/>
              <a:gd name="connsiteY21" fmla="*/ 997924 h 1616902"/>
              <a:gd name="connsiteX22" fmla="*/ 4869015 w 9336483"/>
              <a:gd name="connsiteY22" fmla="*/ 691959 h 1616902"/>
              <a:gd name="connsiteX23" fmla="*/ 3918948 w 9336483"/>
              <a:gd name="connsiteY23" fmla="*/ 1013859 h 1616902"/>
              <a:gd name="connsiteX24" fmla="*/ 3378776 w 9336483"/>
              <a:gd name="connsiteY24" fmla="*/ 1007485 h 1616902"/>
              <a:gd name="connsiteX25" fmla="*/ 2918041 w 9336483"/>
              <a:gd name="connsiteY25" fmla="*/ 561286 h 1616902"/>
              <a:gd name="connsiteX26" fmla="*/ 2031523 w 9336483"/>
              <a:gd name="connsiteY26" fmla="*/ 57719 h 1616902"/>
              <a:gd name="connsiteX27" fmla="*/ 211950 w 9336483"/>
              <a:gd name="connsiteY27" fmla="*/ 343659 h 1616902"/>
              <a:gd name="connsiteX28" fmla="*/ 0 w 9336483"/>
              <a:gd name="connsiteY28" fmla="*/ 411790 h 1616902"/>
              <a:gd name="connsiteX29" fmla="*/ 0 w 9336483"/>
              <a:gd name="connsiteY29" fmla="*/ 351624 h 1616902"/>
              <a:gd name="connsiteX30" fmla="*/ 197024 w 9336483"/>
              <a:gd name="connsiteY30" fmla="*/ 288469 h 1616902"/>
              <a:gd name="connsiteX31" fmla="*/ 2031523 w 9336483"/>
              <a:gd name="connsiteY31" fmla="*/ 351 h 1616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336483" h="1616902">
                <a:moveTo>
                  <a:pt x="2031523" y="351"/>
                </a:moveTo>
                <a:cubicBezTo>
                  <a:pt x="2651132" y="6725"/>
                  <a:pt x="2810006" y="274444"/>
                  <a:pt x="2965703" y="532602"/>
                </a:cubicBezTo>
                <a:cubicBezTo>
                  <a:pt x="3070560" y="704707"/>
                  <a:pt x="3169062" y="867251"/>
                  <a:pt x="3397840" y="953304"/>
                </a:cubicBezTo>
                <a:cubicBezTo>
                  <a:pt x="3553537" y="1013859"/>
                  <a:pt x="3734654" y="1013859"/>
                  <a:pt x="3899883" y="959678"/>
                </a:cubicBezTo>
                <a:cubicBezTo>
                  <a:pt x="4884902" y="628216"/>
                  <a:pt x="4884902" y="628216"/>
                  <a:pt x="4884902" y="628216"/>
                </a:cubicBezTo>
                <a:cubicBezTo>
                  <a:pt x="4919854" y="650526"/>
                  <a:pt x="4919854" y="650526"/>
                  <a:pt x="4919854" y="650526"/>
                </a:cubicBezTo>
                <a:cubicBezTo>
                  <a:pt x="4970694" y="988362"/>
                  <a:pt x="4970694" y="988362"/>
                  <a:pt x="4970694" y="988362"/>
                </a:cubicBezTo>
                <a:cubicBezTo>
                  <a:pt x="4983404" y="1052105"/>
                  <a:pt x="4996114" y="1103099"/>
                  <a:pt x="5015179" y="1147719"/>
                </a:cubicBezTo>
                <a:cubicBezTo>
                  <a:pt x="5043776" y="1224210"/>
                  <a:pt x="5078728" y="1268830"/>
                  <a:pt x="5116858" y="1281578"/>
                </a:cubicBezTo>
                <a:cubicBezTo>
                  <a:pt x="5189940" y="1303888"/>
                  <a:pt x="5294797" y="1233771"/>
                  <a:pt x="5440961" y="1138157"/>
                </a:cubicBezTo>
                <a:cubicBezTo>
                  <a:pt x="5717402" y="956491"/>
                  <a:pt x="6133652" y="682397"/>
                  <a:pt x="6804101" y="688772"/>
                </a:cubicBezTo>
                <a:cubicBezTo>
                  <a:pt x="7271191" y="695146"/>
                  <a:pt x="7741458" y="790760"/>
                  <a:pt x="8202193" y="972427"/>
                </a:cubicBezTo>
                <a:cubicBezTo>
                  <a:pt x="8570781" y="1122222"/>
                  <a:pt x="8936191" y="1326198"/>
                  <a:pt x="9285714" y="1577982"/>
                </a:cubicBezTo>
                <a:lnTo>
                  <a:pt x="9336483" y="1616902"/>
                </a:lnTo>
                <a:lnTo>
                  <a:pt x="9237104" y="1616902"/>
                </a:lnTo>
                <a:lnTo>
                  <a:pt x="8785360" y="1322962"/>
                </a:lnTo>
                <a:cubicBezTo>
                  <a:pt x="8264352" y="1022225"/>
                  <a:pt x="7583378" y="753311"/>
                  <a:pt x="6804101" y="746140"/>
                </a:cubicBezTo>
                <a:cubicBezTo>
                  <a:pt x="6794568" y="746140"/>
                  <a:pt x="6788213" y="746140"/>
                  <a:pt x="6778681" y="746140"/>
                </a:cubicBezTo>
                <a:cubicBezTo>
                  <a:pt x="6140007" y="746140"/>
                  <a:pt x="5739645" y="1010672"/>
                  <a:pt x="5472736" y="1185964"/>
                </a:cubicBezTo>
                <a:cubicBezTo>
                  <a:pt x="5313862" y="1291140"/>
                  <a:pt x="5199473" y="1367631"/>
                  <a:pt x="5100971" y="1335760"/>
                </a:cubicBezTo>
                <a:cubicBezTo>
                  <a:pt x="5043776" y="1316637"/>
                  <a:pt x="4999291" y="1265643"/>
                  <a:pt x="4961162" y="1170029"/>
                </a:cubicBezTo>
                <a:cubicBezTo>
                  <a:pt x="4942097" y="1119035"/>
                  <a:pt x="4926209" y="1064853"/>
                  <a:pt x="4916677" y="997924"/>
                </a:cubicBezTo>
                <a:cubicBezTo>
                  <a:pt x="4869015" y="691959"/>
                  <a:pt x="4869015" y="691959"/>
                  <a:pt x="4869015" y="691959"/>
                </a:cubicBezTo>
                <a:cubicBezTo>
                  <a:pt x="3918948" y="1013859"/>
                  <a:pt x="3918948" y="1013859"/>
                  <a:pt x="3918948" y="1013859"/>
                </a:cubicBezTo>
                <a:cubicBezTo>
                  <a:pt x="3737831" y="1074415"/>
                  <a:pt x="3547182" y="1071228"/>
                  <a:pt x="3378776" y="1007485"/>
                </a:cubicBezTo>
                <a:cubicBezTo>
                  <a:pt x="3130932" y="911871"/>
                  <a:pt x="3022898" y="733392"/>
                  <a:pt x="2918041" y="561286"/>
                </a:cubicBezTo>
                <a:cubicBezTo>
                  <a:pt x="2762344" y="306316"/>
                  <a:pt x="2619357" y="64093"/>
                  <a:pt x="2031523" y="57719"/>
                </a:cubicBezTo>
                <a:cubicBezTo>
                  <a:pt x="1401985" y="49752"/>
                  <a:pt x="766240" y="177486"/>
                  <a:pt x="211950" y="343659"/>
                </a:cubicBezTo>
                <a:lnTo>
                  <a:pt x="0" y="411790"/>
                </a:lnTo>
                <a:lnTo>
                  <a:pt x="0" y="351624"/>
                </a:lnTo>
                <a:lnTo>
                  <a:pt x="197024" y="288469"/>
                </a:lnTo>
                <a:cubicBezTo>
                  <a:pt x="755566" y="121362"/>
                  <a:pt x="1396027" y="-7617"/>
                  <a:pt x="2031523" y="35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122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 +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5">
            <a:extLst>
              <a:ext uri="{FF2B5EF4-FFF2-40B4-BE49-F238E27FC236}">
                <a16:creationId xmlns:a16="http://schemas.microsoft.com/office/drawing/2014/main" id="{398BCF43-034F-4FE9-9884-530F26B4EE1D}"/>
              </a:ext>
            </a:extLst>
          </p:cNvPr>
          <p:cNvSpPr>
            <a:spLocks/>
          </p:cNvSpPr>
          <p:nvPr userDrawn="1"/>
        </p:nvSpPr>
        <p:spPr bwMode="auto">
          <a:xfrm>
            <a:off x="0" y="-4763"/>
            <a:ext cx="6878638" cy="6873875"/>
          </a:xfrm>
          <a:custGeom>
            <a:avLst/>
            <a:gdLst>
              <a:gd name="T0" fmla="*/ 3086 w 5795"/>
              <a:gd name="T1" fmla="*/ 0 h 5782"/>
              <a:gd name="T2" fmla="*/ 3086 w 5795"/>
              <a:gd name="T3" fmla="*/ 0 h 5782"/>
              <a:gd name="T4" fmla="*/ 4258 w 5795"/>
              <a:gd name="T5" fmla="*/ 2430 h 5782"/>
              <a:gd name="T6" fmla="*/ 5795 w 5795"/>
              <a:gd name="T7" fmla="*/ 5782 h 5782"/>
              <a:gd name="T8" fmla="*/ 0 w 5795"/>
              <a:gd name="T9" fmla="*/ 5782 h 5782"/>
              <a:gd name="T10" fmla="*/ 0 w 5795"/>
              <a:gd name="T11" fmla="*/ 0 h 5782"/>
              <a:gd name="T12" fmla="*/ 3086 w 5795"/>
              <a:gd name="T13" fmla="*/ 0 h 5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95" h="5782">
                <a:moveTo>
                  <a:pt x="3086" y="0"/>
                </a:moveTo>
                <a:lnTo>
                  <a:pt x="3086" y="0"/>
                </a:lnTo>
                <a:cubicBezTo>
                  <a:pt x="3086" y="0"/>
                  <a:pt x="4611" y="755"/>
                  <a:pt x="4258" y="2430"/>
                </a:cubicBezTo>
                <a:cubicBezTo>
                  <a:pt x="3859" y="4322"/>
                  <a:pt x="3955" y="5782"/>
                  <a:pt x="5795" y="5782"/>
                </a:cubicBezTo>
                <a:lnTo>
                  <a:pt x="0" y="5782"/>
                </a:lnTo>
                <a:lnTo>
                  <a:pt x="0" y="0"/>
                </a:lnTo>
                <a:lnTo>
                  <a:pt x="308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79ACA0-9E35-49FF-A940-8F87EDEB320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fr-FR"/>
              <a:t>13/09/2022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20C87D-756E-44FA-AB43-506FE83AF8B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Exemple de pied de page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141329-14A0-4879-B47C-14C8FDE6E46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0EB19B22-4800-413A-80D0-9C3A2ED51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73076"/>
            <a:ext cx="3945467" cy="168432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2DE7DE01-4878-4C02-A8FB-080DD77772E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5" y="2057400"/>
            <a:ext cx="3944938" cy="40576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6A985946-B0E7-41C9-9F14-E8A2B96AEF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43589" y="2057399"/>
            <a:ext cx="2724678" cy="40576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D21677F7-FAAE-4B8B-ABE8-588CE6EEC81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781522" y="2057399"/>
            <a:ext cx="2724678" cy="40576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20" name="Logo">
            <a:extLst>
              <a:ext uri="{FF2B5EF4-FFF2-40B4-BE49-F238E27FC236}">
                <a16:creationId xmlns:a16="http://schemas.microsoft.com/office/drawing/2014/main" id="{DA1C7546-EDDF-4B76-9D42-E6F9C9A9A3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7877" r="32114"/>
          <a:stretch/>
        </p:blipFill>
        <p:spPr>
          <a:xfrm>
            <a:off x="9625900" y="-4763"/>
            <a:ext cx="2566100" cy="238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3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15B83E-0EB2-B346-9298-331A9AAA6D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400" y="6356350"/>
            <a:ext cx="967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Exemple de pied de page</a:t>
            </a: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4340289-807E-B049-871F-9D7CFED59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73077"/>
            <a:ext cx="11233150" cy="947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D7139D-4790-C041-83C3-5A3DF2A95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25075" y="6356350"/>
            <a:ext cx="12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13/09/2022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9EDBF4-C4E3-D647-8C42-4B27D8B8E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62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fld id="{2BDF7A42-1B28-A64E-B1B5-DA5A57B986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7987910E-603E-46B8-A3AF-854CD71FB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5" y="1534602"/>
            <a:ext cx="11233150" cy="4642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6615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49" r:id="rId4"/>
    <p:sldLayoutId id="2147483660" r:id="rId5"/>
    <p:sldLayoutId id="2147483657" r:id="rId6"/>
    <p:sldLayoutId id="2147483667" r:id="rId7"/>
    <p:sldLayoutId id="2147483666" r:id="rId8"/>
    <p:sldLayoutId id="2147483670" r:id="rId9"/>
    <p:sldLayoutId id="2147483672" r:id="rId10"/>
    <p:sldLayoutId id="2147483669" r:id="rId11"/>
    <p:sldLayoutId id="2147483668" r:id="rId12"/>
    <p:sldLayoutId id="2147483665" r:id="rId13"/>
    <p:sldLayoutId id="2147483664" r:id="rId14"/>
    <p:sldLayoutId id="2147483671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88900" indent="-889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75000"/>
        <a:buFont typeface="Calibri" panose="020F05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80975" indent="-92075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Calibri" panose="020F05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269875" indent="-8890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Calibri" panose="020F05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8890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Calibri" panose="020F05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02" userDrawn="1">
          <p15:clr>
            <a:srgbClr val="F26B43"/>
          </p15:clr>
        </p15:guide>
        <p15:guide id="2" pos="737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grandchamberyalpestourisme.sharepoint.com/:b:/s/GCAT/Efy4AuulQDxHt0dOwI_OqJ4BWF48ms4gCkg5umkCDo9VaQ?e=Qo6sk8" TargetMode="External"/><Relationship Id="rId5" Type="http://schemas.openxmlformats.org/officeDocument/2006/relationships/hyperlink" Target="https://grandchamberyalpestourisme.sharepoint.com/:b:/s/GCAT/EeuN-rADQjlOuO3J38QLHhUBGyMML0iYuvUm19jtxyYe-w?e=9mnbrN" TargetMode="External"/><Relationship Id="rId4" Type="http://schemas.openxmlformats.org/officeDocument/2006/relationships/hyperlink" Target="https://grandchamberyalpestourisme.sharepoint.com/:b:/s/GCAT/EecAk3_5G9RFrkztsjCrmdoBuXS03q65w1Byp0CXcBsDbQ?e=71J2E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cteurs-tourisme@chamberymontagnes.com" TargetMode="External"/><Relationship Id="rId2" Type="http://schemas.openxmlformats.org/officeDocument/2006/relationships/hyperlink" Target="https://grandchamberyalpestourisme.sharepoint.com/:b:/s/GCAT/EecAk3_5G9RFrkztsjCrmdoBuXS03q65w1Byp0CXcBsDbQ?e=71J2E8" TargetMode="Externa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cteurs-tourisme@chamberymontagnes.com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8C1146-A6A9-0547-9392-103DC005C7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/>
              <a:t>ENQUÊTE CLIENTS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FDFA65-29F2-D646-B74B-13328D062B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>
                <a:latin typeface="+mj-lt"/>
              </a:rPr>
              <a:t>G2A CONSULTING est mandaté par Grand Chambéry pour réaliser une enquête de connaissance de notre clientèle à l'échelle de la destination</a:t>
            </a:r>
          </a:p>
          <a:p>
            <a:r>
              <a:rPr lang="fr-FR">
                <a:latin typeface="+mj-lt"/>
              </a:rPr>
              <a:t>Période : juillet 2024 - Avril 2025</a:t>
            </a:r>
          </a:p>
          <a:p>
            <a:endParaRPr lang="fr-FR">
              <a:latin typeface="+mj-lt"/>
            </a:endParaRP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B6294991-A208-4D69-9C37-ACE09835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E529F751-84D1-4ED6-56F4-37E84603C9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57725" y="1990725"/>
            <a:ext cx="15906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580F3A43-DB4B-B5CC-387A-6A0D0AA75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591" y="1009983"/>
            <a:ext cx="2016719" cy="1857902"/>
          </a:xfrm>
          <a:prstGeom prst="rect">
            <a:avLst/>
          </a:prstGeom>
        </p:spPr>
      </p:pic>
      <p:pic>
        <p:nvPicPr>
          <p:cNvPr id="1030" name="Picture 6" descr="G2A Consulting | LinkedIn">
            <a:extLst>
              <a:ext uri="{FF2B5EF4-FFF2-40B4-BE49-F238E27FC236}">
                <a16:creationId xmlns:a16="http://schemas.microsoft.com/office/drawing/2014/main" id="{C8ACCCED-D5B6-79CA-DC94-EDC18B65C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981" y="96288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33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E0DFCEE-4119-6E95-135B-DAECCEFD4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134952"/>
            <a:ext cx="11233150" cy="947208"/>
          </a:xfrm>
        </p:spPr>
        <p:txBody>
          <a:bodyPr/>
          <a:lstStyle/>
          <a:p>
            <a:r>
              <a:rPr lang="fr-FR"/>
              <a:t>Intérêt pour la destination et les pros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14C26E-B4F1-3653-37ED-0F08EA3231A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2</a:t>
            </a:fld>
            <a:endParaRPr lang="fr-FR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A0DB18B3-E5F1-ED2C-7931-EA21372548C9}"/>
              </a:ext>
            </a:extLst>
          </p:cNvPr>
          <p:cNvGrpSpPr/>
          <p:nvPr/>
        </p:nvGrpSpPr>
        <p:grpSpPr>
          <a:xfrm>
            <a:off x="229882" y="1511799"/>
            <a:ext cx="10615930" cy="914400"/>
            <a:chOff x="538226" y="2018004"/>
            <a:chExt cx="10615930" cy="914400"/>
          </a:xfrm>
        </p:grpSpPr>
        <p:sp>
          <p:nvSpPr>
            <p:cNvPr id="10" name="Rectangle : coins arrondis 9">
              <a:extLst>
                <a:ext uri="{FF2B5EF4-FFF2-40B4-BE49-F238E27FC236}">
                  <a16:creationId xmlns:a16="http://schemas.microsoft.com/office/drawing/2014/main" id="{E9DB12FF-8EE6-35E7-B3F2-A967B88162FC}"/>
                </a:ext>
              </a:extLst>
            </p:cNvPr>
            <p:cNvSpPr/>
            <p:nvPr/>
          </p:nvSpPr>
          <p:spPr>
            <a:xfrm>
              <a:off x="1476756" y="2048256"/>
              <a:ext cx="9677400" cy="853897"/>
            </a:xfrm>
            <a:prstGeom prst="roundRect">
              <a:avLst/>
            </a:prstGeom>
            <a:noFill/>
            <a:ln>
              <a:solidFill>
                <a:srgbClr val="69471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fr-FR" sz="1400">
                  <a:solidFill>
                    <a:schemeClr val="tx1"/>
                  </a:solidFill>
                </a:rPr>
                <a:t>Cette enquête (ou baromètre comportemental) visera à </a:t>
              </a:r>
              <a:r>
                <a:rPr lang="fr-FR" sz="1400" b="1">
                  <a:solidFill>
                    <a:schemeClr val="tx1"/>
                  </a:solidFill>
                </a:rPr>
                <a:t>comprendre</a:t>
              </a:r>
              <a:r>
                <a:rPr lang="fr-FR" sz="1400">
                  <a:solidFill>
                    <a:schemeClr val="tx1"/>
                  </a:solidFill>
                </a:rPr>
                <a:t> le comportement, les habitudes de consommation, les besoins et les attentes des visiteurs et habitants de la destination.</a:t>
              </a:r>
              <a:endParaRPr lang="fr-FR">
                <a:solidFill>
                  <a:schemeClr val="tx1"/>
                </a:solidFill>
              </a:endParaRPr>
            </a:p>
            <a:p>
              <a:pPr algn="ctr"/>
              <a:r>
                <a:rPr lang="fr-FR" sz="1400">
                  <a:solidFill>
                    <a:schemeClr val="tx1"/>
                  </a:solidFill>
                </a:rPr>
                <a:t>L'étude va </a:t>
              </a:r>
              <a:r>
                <a:rPr lang="fr-FR" sz="1400" b="1">
                  <a:solidFill>
                    <a:schemeClr val="tx1"/>
                  </a:solidFill>
                </a:rPr>
                <a:t>mesurer </a:t>
              </a:r>
              <a:r>
                <a:rPr lang="fr-FR" sz="1400">
                  <a:solidFill>
                    <a:schemeClr val="tx1"/>
                  </a:solidFill>
                </a:rPr>
                <a:t>les différents profils de clientèle présents sur le territoire.</a:t>
              </a:r>
            </a:p>
            <a:p>
              <a:pPr algn="ctr"/>
              <a:r>
                <a:rPr lang="fr-FR" sz="1400">
                  <a:solidFill>
                    <a:schemeClr val="tx1"/>
                  </a:solidFill>
                </a:rPr>
                <a:t>C’est une enquête sur la connaissance de notre clientèle.</a:t>
              </a:r>
              <a:endParaRPr lang="fr-FR">
                <a:solidFill>
                  <a:schemeClr val="tx1"/>
                </a:solidFill>
              </a:endParaRPr>
            </a:p>
          </p:txBody>
        </p:sp>
        <p:pic>
          <p:nvPicPr>
            <p:cNvPr id="9" name="Graphique 8" descr="Mille contour">
              <a:extLst>
                <a:ext uri="{FF2B5EF4-FFF2-40B4-BE49-F238E27FC236}">
                  <a16:creationId xmlns:a16="http://schemas.microsoft.com/office/drawing/2014/main" id="{7BD9E0EE-F95E-EABD-D513-DF120BF75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38226" y="2018004"/>
              <a:ext cx="914400" cy="914400"/>
            </a:xfrm>
            <a:prstGeom prst="rect">
              <a:avLst/>
            </a:prstGeom>
          </p:spPr>
        </p:pic>
      </p:grpSp>
      <p:sp>
        <p:nvSpPr>
          <p:cNvPr id="12" name="Google Shape;136;p17">
            <a:extLst>
              <a:ext uri="{FF2B5EF4-FFF2-40B4-BE49-F238E27FC236}">
                <a16:creationId xmlns:a16="http://schemas.microsoft.com/office/drawing/2014/main" id="{A89D2A09-9FE6-C02E-2506-5B3433C44A82}"/>
              </a:ext>
            </a:extLst>
          </p:cNvPr>
          <p:cNvSpPr/>
          <p:nvPr/>
        </p:nvSpPr>
        <p:spPr>
          <a:xfrm rot="10800000">
            <a:off x="1151299" y="2958245"/>
            <a:ext cx="2345400" cy="2345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7;p17">
            <a:extLst>
              <a:ext uri="{FF2B5EF4-FFF2-40B4-BE49-F238E27FC236}">
                <a16:creationId xmlns:a16="http://schemas.microsoft.com/office/drawing/2014/main" id="{73D62E95-E29E-AF3A-57C8-123E53E3B9C5}"/>
              </a:ext>
            </a:extLst>
          </p:cNvPr>
          <p:cNvSpPr/>
          <p:nvPr/>
        </p:nvSpPr>
        <p:spPr>
          <a:xfrm rot="10800000">
            <a:off x="1290199" y="3097145"/>
            <a:ext cx="2067600" cy="20676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38;p17">
            <a:extLst>
              <a:ext uri="{FF2B5EF4-FFF2-40B4-BE49-F238E27FC236}">
                <a16:creationId xmlns:a16="http://schemas.microsoft.com/office/drawing/2014/main" id="{6CB49900-2344-3AAB-108E-07ECDF26CDFF}"/>
              </a:ext>
            </a:extLst>
          </p:cNvPr>
          <p:cNvSpPr/>
          <p:nvPr/>
        </p:nvSpPr>
        <p:spPr>
          <a:xfrm flipH="1">
            <a:off x="1434499" y="3241445"/>
            <a:ext cx="1779000" cy="1779000"/>
          </a:xfrm>
          <a:prstGeom prst="ellipse">
            <a:avLst/>
          </a:prstGeom>
          <a:solidFill>
            <a:srgbClr val="6947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 objectifs </a:t>
            </a:r>
            <a:endParaRPr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Google Shape;139;p17">
            <a:extLst>
              <a:ext uri="{FF2B5EF4-FFF2-40B4-BE49-F238E27FC236}">
                <a16:creationId xmlns:a16="http://schemas.microsoft.com/office/drawing/2014/main" id="{24344AAE-770F-39CC-D988-1CA8A980D27F}"/>
              </a:ext>
            </a:extLst>
          </p:cNvPr>
          <p:cNvSpPr/>
          <p:nvPr/>
        </p:nvSpPr>
        <p:spPr>
          <a:xfrm>
            <a:off x="2943477" y="3107662"/>
            <a:ext cx="93300" cy="93300"/>
          </a:xfrm>
          <a:prstGeom prst="ellipse">
            <a:avLst/>
          </a:prstGeom>
          <a:solidFill>
            <a:schemeClr val="accent3">
              <a:lumMod val="1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40;p17">
            <a:extLst>
              <a:ext uri="{FF2B5EF4-FFF2-40B4-BE49-F238E27FC236}">
                <a16:creationId xmlns:a16="http://schemas.microsoft.com/office/drawing/2014/main" id="{D0FD71DB-1A28-752A-FE52-939E1719458C}"/>
              </a:ext>
            </a:extLst>
          </p:cNvPr>
          <p:cNvSpPr/>
          <p:nvPr/>
        </p:nvSpPr>
        <p:spPr>
          <a:xfrm>
            <a:off x="3397471" y="3821307"/>
            <a:ext cx="93300" cy="93300"/>
          </a:xfrm>
          <a:prstGeom prst="ellipse">
            <a:avLst/>
          </a:prstGeom>
          <a:solidFill>
            <a:schemeClr val="accent3">
              <a:lumMod val="2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148;p17">
            <a:extLst>
              <a:ext uri="{FF2B5EF4-FFF2-40B4-BE49-F238E27FC236}">
                <a16:creationId xmlns:a16="http://schemas.microsoft.com/office/drawing/2014/main" id="{4B395B2F-2619-8EC5-6380-7C3ABFE5D299}"/>
              </a:ext>
            </a:extLst>
          </p:cNvPr>
          <p:cNvGrpSpPr/>
          <p:nvPr/>
        </p:nvGrpSpPr>
        <p:grpSpPr>
          <a:xfrm>
            <a:off x="3036777" y="2522689"/>
            <a:ext cx="7055733" cy="631623"/>
            <a:chOff x="1493979" y="1304055"/>
            <a:chExt cx="6943382" cy="631623"/>
          </a:xfrm>
        </p:grpSpPr>
        <p:sp>
          <p:nvSpPr>
            <p:cNvPr id="41" name="Google Shape;149;p17">
              <a:extLst>
                <a:ext uri="{FF2B5EF4-FFF2-40B4-BE49-F238E27FC236}">
                  <a16:creationId xmlns:a16="http://schemas.microsoft.com/office/drawing/2014/main" id="{8CC753B5-1180-E93E-3721-E409EF60EBDF}"/>
                </a:ext>
              </a:extLst>
            </p:cNvPr>
            <p:cNvSpPr/>
            <p:nvPr/>
          </p:nvSpPr>
          <p:spPr>
            <a:xfrm>
              <a:off x="3417991" y="1385505"/>
              <a:ext cx="1629630" cy="427200"/>
            </a:xfrm>
            <a:prstGeom prst="roundRect">
              <a:avLst>
                <a:gd name="adj" fmla="val 50000"/>
              </a:avLst>
            </a:prstGeom>
            <a:solidFill>
              <a:srgbClr val="FBBC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>
                <a:buSzPts val="1100"/>
              </a:pPr>
              <a:r>
                <a:rPr lang="en-GB" sz="1200" b="1" err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Connaître</a:t>
              </a:r>
              <a:r>
                <a:rPr lang="en-GB" sz="1200" b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 </a:t>
              </a:r>
              <a:r>
                <a:rPr lang="en-GB" sz="1200" b="1" err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nos</a:t>
              </a:r>
              <a:r>
                <a:rPr lang="en-GB" sz="1200" b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 clients</a:t>
              </a:r>
              <a:endParaRPr lang="fr-FR" sz="1200" b="1">
                <a:solidFill>
                  <a:schemeClr val="tx1"/>
                </a:solidFill>
                <a:latin typeface="+mn-lt"/>
                <a:ea typeface="Fira Sans Extra Condensed Medium"/>
                <a:cs typeface="Fira Sans Extra Condensed Medium"/>
              </a:endParaRPr>
            </a:p>
          </p:txBody>
        </p:sp>
        <p:cxnSp>
          <p:nvCxnSpPr>
            <p:cNvPr id="42" name="Google Shape;150;p17">
              <a:extLst>
                <a:ext uri="{FF2B5EF4-FFF2-40B4-BE49-F238E27FC236}">
                  <a16:creationId xmlns:a16="http://schemas.microsoft.com/office/drawing/2014/main" id="{8052A623-14DF-AAAD-6341-0AD1268211FA}"/>
                </a:ext>
              </a:extLst>
            </p:cNvPr>
            <p:cNvCxnSpPr>
              <a:cxnSpLocks/>
              <a:stCxn id="41" idx="1"/>
              <a:endCxn id="15" idx="6"/>
            </p:cNvCxnSpPr>
            <p:nvPr/>
          </p:nvCxnSpPr>
          <p:spPr>
            <a:xfrm flipH="1">
              <a:off x="1493979" y="1599105"/>
              <a:ext cx="1924012" cy="336573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3" name="Google Shape;151;p17">
              <a:extLst>
                <a:ext uri="{FF2B5EF4-FFF2-40B4-BE49-F238E27FC236}">
                  <a16:creationId xmlns:a16="http://schemas.microsoft.com/office/drawing/2014/main" id="{FAC5394F-4C6F-8ED9-A341-3553AF381F72}"/>
                </a:ext>
              </a:extLst>
            </p:cNvPr>
            <p:cNvSpPr txBox="1"/>
            <p:nvPr/>
          </p:nvSpPr>
          <p:spPr>
            <a:xfrm>
              <a:off x="5464006" y="1304055"/>
              <a:ext cx="2973355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Selon les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profils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: habitants,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séjournants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,</a:t>
              </a:r>
              <a:r>
                <a:rPr lang="en-GB" sz="1100">
                  <a:ea typeface="Roboto"/>
                  <a:sym typeface="Roboto"/>
                </a:rPr>
                <a:t> 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 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excursionnistes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, voyageurs d'affaires</a:t>
              </a:r>
              <a:endParaRPr sz="1100">
                <a:latin typeface="+mn-lt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2" name="Google Shape;152;p17">
            <a:extLst>
              <a:ext uri="{FF2B5EF4-FFF2-40B4-BE49-F238E27FC236}">
                <a16:creationId xmlns:a16="http://schemas.microsoft.com/office/drawing/2014/main" id="{0FEDF5D9-EF7B-9ACA-A030-D01E381BA654}"/>
              </a:ext>
            </a:extLst>
          </p:cNvPr>
          <p:cNvGrpSpPr/>
          <p:nvPr/>
        </p:nvGrpSpPr>
        <p:grpSpPr>
          <a:xfrm>
            <a:off x="3377981" y="3533355"/>
            <a:ext cx="7286140" cy="593849"/>
            <a:chOff x="2816971" y="2761016"/>
            <a:chExt cx="7286140" cy="593849"/>
          </a:xfrm>
        </p:grpSpPr>
        <p:sp>
          <p:nvSpPr>
            <p:cNvPr id="38" name="Google Shape;153;p17">
              <a:extLst>
                <a:ext uri="{FF2B5EF4-FFF2-40B4-BE49-F238E27FC236}">
                  <a16:creationId xmlns:a16="http://schemas.microsoft.com/office/drawing/2014/main" id="{92DABDB9-44A5-2F48-0D98-F6F6CE593904}"/>
                </a:ext>
              </a:extLst>
            </p:cNvPr>
            <p:cNvSpPr/>
            <p:nvPr/>
          </p:nvSpPr>
          <p:spPr>
            <a:xfrm>
              <a:off x="4409308" y="2761016"/>
              <a:ext cx="1794900" cy="562258"/>
            </a:xfrm>
            <a:prstGeom prst="roundRect">
              <a:avLst>
                <a:gd name="adj" fmla="val 50000"/>
              </a:avLst>
            </a:prstGeom>
            <a:solidFill>
              <a:srgbClr val="DBE2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200" b="1" err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Établir</a:t>
              </a:r>
              <a:r>
                <a:rPr lang="en-GB" sz="1200" b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 </a:t>
              </a:r>
              <a:r>
                <a:rPr lang="en-GB" sz="1200" b="1" err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une</a:t>
              </a:r>
              <a:r>
                <a:rPr lang="en-GB" sz="1200" b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 </a:t>
              </a:r>
              <a:r>
                <a:rPr lang="en-GB" sz="1200" b="1" err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cartographie</a:t>
              </a:r>
              <a:r>
                <a:rPr lang="en-GB" sz="1200" b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 à jour</a:t>
              </a:r>
              <a:endParaRPr lang="fr-FR" sz="1200" b="1">
                <a:solidFill>
                  <a:schemeClr val="tx1"/>
                </a:solidFill>
                <a:latin typeface="+mn-lt"/>
                <a:ea typeface="Fira Sans Extra Condensed Medium"/>
                <a:cs typeface="Fira Sans Extra Condensed Medium"/>
              </a:endParaRPr>
            </a:p>
          </p:txBody>
        </p:sp>
        <p:cxnSp>
          <p:nvCxnSpPr>
            <p:cNvPr id="39" name="Google Shape;154;p17">
              <a:extLst>
                <a:ext uri="{FF2B5EF4-FFF2-40B4-BE49-F238E27FC236}">
                  <a16:creationId xmlns:a16="http://schemas.microsoft.com/office/drawing/2014/main" id="{E92F41DB-B33A-7BA7-404A-2A73C87DB0F6}"/>
                </a:ext>
              </a:extLst>
            </p:cNvPr>
            <p:cNvCxnSpPr>
              <a:cxnSpLocks/>
              <a:stCxn id="38" idx="1"/>
            </p:cNvCxnSpPr>
            <p:nvPr/>
          </p:nvCxnSpPr>
          <p:spPr>
            <a:xfrm flipH="1" flipV="1">
              <a:off x="2816971" y="3072714"/>
              <a:ext cx="1603069" cy="1236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0" name="Google Shape;155;p17">
              <a:extLst>
                <a:ext uri="{FF2B5EF4-FFF2-40B4-BE49-F238E27FC236}">
                  <a16:creationId xmlns:a16="http://schemas.microsoft.com/office/drawing/2014/main" id="{900D66D2-4E0C-936B-ADD7-FF8DD59108C4}"/>
                </a:ext>
              </a:extLst>
            </p:cNvPr>
            <p:cNvSpPr txBox="1"/>
            <p:nvPr/>
          </p:nvSpPr>
          <p:spPr>
            <a:xfrm>
              <a:off x="6557031" y="2764765"/>
              <a:ext cx="3546080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Les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résultats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(état des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lieux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des 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profils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 et tendances de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consommation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touristique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)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seront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 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partagés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 à 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tous</a:t>
              </a:r>
              <a:endParaRPr sz="1100" err="1">
                <a:latin typeface="+mn-lt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3" name="Google Shape;156;p17">
            <a:extLst>
              <a:ext uri="{FF2B5EF4-FFF2-40B4-BE49-F238E27FC236}">
                <a16:creationId xmlns:a16="http://schemas.microsoft.com/office/drawing/2014/main" id="{216ABD2D-45D1-1617-D059-05F196C412B8}"/>
              </a:ext>
            </a:extLst>
          </p:cNvPr>
          <p:cNvGrpSpPr/>
          <p:nvPr/>
        </p:nvGrpSpPr>
        <p:grpSpPr>
          <a:xfrm>
            <a:off x="3372715" y="4482021"/>
            <a:ext cx="7426055" cy="590100"/>
            <a:chOff x="1893617" y="2043415"/>
            <a:chExt cx="8127584" cy="590100"/>
          </a:xfrm>
        </p:grpSpPr>
        <p:sp>
          <p:nvSpPr>
            <p:cNvPr id="35" name="Google Shape;157;p17">
              <a:extLst>
                <a:ext uri="{FF2B5EF4-FFF2-40B4-BE49-F238E27FC236}">
                  <a16:creationId xmlns:a16="http://schemas.microsoft.com/office/drawing/2014/main" id="{DFA703DF-9E17-A2D8-42BB-E502FB5C76BF}"/>
                </a:ext>
              </a:extLst>
            </p:cNvPr>
            <p:cNvSpPr/>
            <p:nvPr/>
          </p:nvSpPr>
          <p:spPr>
            <a:xfrm>
              <a:off x="3706210" y="2110894"/>
              <a:ext cx="1656000" cy="427200"/>
            </a:xfrm>
            <a:prstGeom prst="roundRect">
              <a:avLst>
                <a:gd name="adj" fmla="val 50000"/>
              </a:avLst>
            </a:prstGeom>
            <a:solidFill>
              <a:srgbClr val="FFDB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>
                <a:buSzPts val="1100"/>
              </a:pPr>
              <a:r>
                <a:rPr lang="en-GB" sz="1200" b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Adapter les </a:t>
              </a:r>
              <a:r>
                <a:rPr lang="en-GB" sz="1200" b="1" err="1">
                  <a:solidFill>
                    <a:schemeClr val="tx1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offres</a:t>
              </a:r>
              <a:endParaRPr lang="fr-FR" sz="1200" b="1">
                <a:solidFill>
                  <a:schemeClr val="tx1"/>
                </a:solidFill>
                <a:latin typeface="+mn-lt"/>
                <a:ea typeface="Fira Sans Extra Condensed Medium"/>
                <a:cs typeface="Fira Sans Extra Condensed Medium"/>
              </a:endParaRPr>
            </a:p>
          </p:txBody>
        </p:sp>
        <p:cxnSp>
          <p:nvCxnSpPr>
            <p:cNvPr id="36" name="Google Shape;158;p17">
              <a:extLst>
                <a:ext uri="{FF2B5EF4-FFF2-40B4-BE49-F238E27FC236}">
                  <a16:creationId xmlns:a16="http://schemas.microsoft.com/office/drawing/2014/main" id="{8A04B7E0-EBE6-CE67-241D-7C007140023F}"/>
                </a:ext>
              </a:extLst>
            </p:cNvPr>
            <p:cNvCxnSpPr>
              <a:cxnSpLocks/>
              <a:stCxn id="35" idx="1"/>
              <a:endCxn id="16" idx="6"/>
            </p:cNvCxnSpPr>
            <p:nvPr/>
          </p:nvCxnSpPr>
          <p:spPr>
            <a:xfrm flipH="1" flipV="1">
              <a:off x="1893617" y="2320139"/>
              <a:ext cx="1812593" cy="4355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7" name="Google Shape;159;p17">
              <a:extLst>
                <a:ext uri="{FF2B5EF4-FFF2-40B4-BE49-F238E27FC236}">
                  <a16:creationId xmlns:a16="http://schemas.microsoft.com/office/drawing/2014/main" id="{3EF8D956-52A6-AD8F-4017-DCC7B0E8CF16}"/>
                </a:ext>
              </a:extLst>
            </p:cNvPr>
            <p:cNvSpPr txBox="1"/>
            <p:nvPr/>
          </p:nvSpPr>
          <p:spPr>
            <a:xfrm>
              <a:off x="6010860" y="2043415"/>
              <a:ext cx="4010341" cy="59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Les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informations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collectées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 nous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permettront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d'ajuster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 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nos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produits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et services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en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phase avec les 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attentes</a:t>
              </a:r>
              <a:r>
                <a:rPr lang="en-GB" sz="1100">
                  <a:latin typeface="+mn-lt"/>
                  <a:ea typeface="Roboto"/>
                  <a:cs typeface="Roboto"/>
                  <a:sym typeface="Roboto"/>
                </a:rPr>
                <a:t> des </a:t>
              </a:r>
              <a:r>
                <a:rPr lang="en-GB" sz="1100" err="1">
                  <a:latin typeface="+mn-lt"/>
                  <a:ea typeface="Roboto"/>
                  <a:cs typeface="Roboto"/>
                  <a:sym typeface="Roboto"/>
                </a:rPr>
                <a:t>consommateurs</a:t>
              </a:r>
              <a:endParaRPr lang="en-GB" sz="1100" err="1">
                <a:latin typeface="+mn-lt"/>
                <a:ea typeface="Roboto"/>
                <a:cs typeface="Roboto"/>
              </a:endParaRPr>
            </a:p>
          </p:txBody>
        </p:sp>
      </p:grpSp>
      <p:sp>
        <p:nvSpPr>
          <p:cNvPr id="18" name="Google Shape;142;p17">
            <a:extLst>
              <a:ext uri="{FF2B5EF4-FFF2-40B4-BE49-F238E27FC236}">
                <a16:creationId xmlns:a16="http://schemas.microsoft.com/office/drawing/2014/main" id="{F51FE440-677D-8D8D-FC46-D6F578E7E71F}"/>
              </a:ext>
            </a:extLst>
          </p:cNvPr>
          <p:cNvSpPr/>
          <p:nvPr/>
        </p:nvSpPr>
        <p:spPr>
          <a:xfrm>
            <a:off x="3291341" y="4683498"/>
            <a:ext cx="93300" cy="933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53;p17">
            <a:extLst>
              <a:ext uri="{FF2B5EF4-FFF2-40B4-BE49-F238E27FC236}">
                <a16:creationId xmlns:a16="http://schemas.microsoft.com/office/drawing/2014/main" id="{23C0B70F-DAF3-2374-8B9C-072D6C67A2FB}"/>
              </a:ext>
            </a:extLst>
          </p:cNvPr>
          <p:cNvSpPr/>
          <p:nvPr/>
        </p:nvSpPr>
        <p:spPr>
          <a:xfrm>
            <a:off x="4991565" y="5484394"/>
            <a:ext cx="1794900" cy="562258"/>
          </a:xfrm>
          <a:prstGeom prst="roundRect">
            <a:avLst>
              <a:gd name="adj" fmla="val 50000"/>
            </a:avLst>
          </a:prstGeom>
          <a:solidFill>
            <a:srgbClr val="F1F3CC"/>
          </a:solidFill>
          <a:ln>
            <a:solidFill>
              <a:srgbClr val="F1F3CC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100"/>
            </a:pPr>
            <a:r>
              <a:rPr lang="en-GB" sz="1200" b="1" err="1">
                <a:solidFill>
                  <a:schemeClr val="tx1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Anticiper</a:t>
            </a:r>
            <a:r>
              <a:rPr lang="en-GB" sz="1200" b="1">
                <a:solidFill>
                  <a:schemeClr val="tx1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 </a:t>
            </a:r>
            <a:r>
              <a:rPr lang="en-GB" sz="1200" b="1" err="1">
                <a:solidFill>
                  <a:schemeClr val="tx1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l’avenir</a:t>
            </a:r>
            <a:r>
              <a:rPr lang="en-GB" sz="1200" b="1">
                <a:solidFill>
                  <a:schemeClr val="tx1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 </a:t>
            </a:r>
            <a:endParaRPr lang="en-GB" sz="1200" b="1">
              <a:solidFill>
                <a:schemeClr val="tx1"/>
              </a:solidFill>
              <a:latin typeface="+mn-lt"/>
              <a:ea typeface="Fira Sans Extra Condensed Medium"/>
              <a:cs typeface="Fira Sans Extra Condensed Medium"/>
            </a:endParaRPr>
          </a:p>
        </p:txBody>
      </p:sp>
      <p:sp>
        <p:nvSpPr>
          <p:cNvPr id="11" name="Google Shape;155;p17">
            <a:extLst>
              <a:ext uri="{FF2B5EF4-FFF2-40B4-BE49-F238E27FC236}">
                <a16:creationId xmlns:a16="http://schemas.microsoft.com/office/drawing/2014/main" id="{B9630A7B-955D-CF8A-7DE1-4C4BE92848AF}"/>
              </a:ext>
            </a:extLst>
          </p:cNvPr>
          <p:cNvSpPr txBox="1"/>
          <p:nvPr/>
        </p:nvSpPr>
        <p:spPr>
          <a:xfrm>
            <a:off x="7042467" y="5485252"/>
            <a:ext cx="3632091" cy="895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1100">
                <a:latin typeface="+mn-lt"/>
                <a:ea typeface="Roboto"/>
                <a:cs typeface="Roboto"/>
                <a:sym typeface="Roboto"/>
              </a:rPr>
              <a:t>Pour faire face aux grands </a:t>
            </a:r>
            <a:r>
              <a:rPr lang="en-GB" sz="1100" err="1">
                <a:latin typeface="+mn-lt"/>
                <a:ea typeface="Roboto"/>
                <a:cs typeface="Roboto"/>
                <a:sym typeface="Roboto"/>
              </a:rPr>
              <a:t>changements</a:t>
            </a:r>
            <a:r>
              <a:rPr lang="en-GB" sz="1100">
                <a:latin typeface="+mn-lt"/>
                <a:ea typeface="Roboto"/>
                <a:cs typeface="Roboto"/>
                <a:sym typeface="Roboto"/>
              </a:rPr>
              <a:t> à </a:t>
            </a:r>
            <a:r>
              <a:rPr lang="en-GB" sz="1100" err="1">
                <a:latin typeface="+mn-lt"/>
                <a:ea typeface="Roboto"/>
                <a:cs typeface="Roboto"/>
                <a:sym typeface="Roboto"/>
              </a:rPr>
              <a:t>venir</a:t>
            </a:r>
            <a:r>
              <a:rPr lang="en-GB" sz="1100">
                <a:latin typeface="+mn-lt"/>
                <a:ea typeface="Roboto"/>
                <a:cs typeface="Roboto"/>
                <a:sym typeface="Roboto"/>
              </a:rPr>
              <a:t> (de </a:t>
            </a:r>
            <a:r>
              <a:rPr lang="en-GB" sz="1100" err="1">
                <a:latin typeface="+mn-lt"/>
                <a:ea typeface="Roboto"/>
                <a:cs typeface="Roboto"/>
                <a:sym typeface="Roboto"/>
              </a:rPr>
              <a:t>comportement</a:t>
            </a:r>
            <a:r>
              <a:rPr lang="en-GB" sz="1100">
                <a:latin typeface="+mn-lt"/>
                <a:ea typeface="Roboto"/>
                <a:cs typeface="Roboto"/>
                <a:sym typeface="Roboto"/>
              </a:rPr>
              <a:t>, </a:t>
            </a:r>
            <a:r>
              <a:rPr lang="en-GB" sz="1100" err="1">
                <a:latin typeface="+mn-lt"/>
                <a:ea typeface="Roboto"/>
                <a:cs typeface="Roboto"/>
                <a:sym typeface="Roboto"/>
              </a:rPr>
              <a:t>climatiques</a:t>
            </a:r>
            <a:r>
              <a:rPr lang="en-GB" sz="1100">
                <a:latin typeface="+mn-lt"/>
                <a:ea typeface="Roboto"/>
                <a:cs typeface="Roboto"/>
                <a:sym typeface="Roboto"/>
              </a:rPr>
              <a:t>, </a:t>
            </a:r>
            <a:r>
              <a:rPr lang="en-GB" sz="1100" err="1">
                <a:latin typeface="+mn-lt"/>
                <a:ea typeface="Roboto"/>
                <a:cs typeface="Roboto"/>
                <a:sym typeface="Roboto"/>
              </a:rPr>
              <a:t>économiques</a:t>
            </a:r>
            <a:r>
              <a:rPr lang="en-GB" sz="1100">
                <a:latin typeface="+mn-lt"/>
                <a:ea typeface="Roboto"/>
                <a:cs typeface="Roboto"/>
                <a:sym typeface="Roboto"/>
              </a:rPr>
              <a:t>…)</a:t>
            </a:r>
            <a:r>
              <a:rPr lang="en-GB" sz="1100">
                <a:solidFill>
                  <a:schemeClr val="tx1"/>
                </a:solidFill>
                <a:latin typeface="+mn-lt"/>
                <a:ea typeface="Roboto"/>
                <a:cs typeface="Roboto"/>
                <a:sym typeface="Roboto"/>
              </a:rPr>
              <a:t> et </a:t>
            </a:r>
            <a:r>
              <a:rPr lang="en-GB" sz="1100" err="1">
                <a:solidFill>
                  <a:schemeClr val="tx1"/>
                </a:solidFill>
                <a:latin typeface="+mn-lt"/>
                <a:ea typeface="Roboto"/>
                <a:cs typeface="Roboto"/>
                <a:sym typeface="Roboto"/>
              </a:rPr>
              <a:t>être</a:t>
            </a:r>
            <a:r>
              <a:rPr lang="en-GB" sz="1100">
                <a:solidFill>
                  <a:schemeClr val="tx1"/>
                </a:solidFill>
                <a:latin typeface="+mn-lt"/>
                <a:ea typeface="Roboto"/>
                <a:cs typeface="Roboto"/>
                <a:sym typeface="Roboto"/>
              </a:rPr>
              <a:t> en phase avec les </a:t>
            </a:r>
            <a:r>
              <a:rPr lang="en-GB" sz="1100" err="1">
                <a:solidFill>
                  <a:schemeClr val="tx1"/>
                </a:solidFill>
                <a:latin typeface="+mn-lt"/>
                <a:ea typeface="Roboto"/>
                <a:cs typeface="Roboto"/>
                <a:sym typeface="Roboto"/>
              </a:rPr>
              <a:t>attentes</a:t>
            </a:r>
            <a:r>
              <a:rPr lang="en-GB" sz="1100">
                <a:solidFill>
                  <a:schemeClr val="tx1"/>
                </a:solidFill>
                <a:latin typeface="+mn-lt"/>
                <a:ea typeface="Roboto"/>
                <a:cs typeface="Roboto"/>
                <a:sym typeface="Roboto"/>
              </a:rPr>
              <a:t> des clients.</a:t>
            </a:r>
            <a:endParaRPr lang="en-GB" sz="1100">
              <a:solidFill>
                <a:schemeClr val="tx1"/>
              </a:solidFill>
              <a:latin typeface="+mn-lt"/>
              <a:ea typeface="Roboto"/>
              <a:cs typeface="Roboto"/>
            </a:endParaRPr>
          </a:p>
        </p:txBody>
      </p:sp>
      <p:cxnSp>
        <p:nvCxnSpPr>
          <p:cNvPr id="17" name="Google Shape;154;p17">
            <a:extLst>
              <a:ext uri="{FF2B5EF4-FFF2-40B4-BE49-F238E27FC236}">
                <a16:creationId xmlns:a16="http://schemas.microsoft.com/office/drawing/2014/main" id="{63FB63C4-126D-305D-E99A-4249EE4BA7AB}"/>
              </a:ext>
            </a:extLst>
          </p:cNvPr>
          <p:cNvCxnSpPr>
            <a:cxnSpLocks/>
          </p:cNvCxnSpPr>
          <p:nvPr/>
        </p:nvCxnSpPr>
        <p:spPr>
          <a:xfrm flipH="1" flipV="1">
            <a:off x="2524160" y="5315190"/>
            <a:ext cx="2452341" cy="446592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Google Shape;142;p17">
            <a:extLst>
              <a:ext uri="{FF2B5EF4-FFF2-40B4-BE49-F238E27FC236}">
                <a16:creationId xmlns:a16="http://schemas.microsoft.com/office/drawing/2014/main" id="{E30F5B62-2632-B085-B84A-303966B23B4F}"/>
              </a:ext>
            </a:extLst>
          </p:cNvPr>
          <p:cNvSpPr/>
          <p:nvPr/>
        </p:nvSpPr>
        <p:spPr>
          <a:xfrm>
            <a:off x="2511677" y="5256995"/>
            <a:ext cx="93300" cy="933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409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4949BB2-D3EE-401A-5EAC-BD55A79F1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25" y="1160860"/>
            <a:ext cx="6293909" cy="44899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>
                <a:solidFill>
                  <a:srgbClr val="000000"/>
                </a:solidFill>
                <a:ea typeface="+mn-lt"/>
                <a:cs typeface="+mn-lt"/>
              </a:rPr>
              <a:t>Déroulé de l’étude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1D43310-CD68-CDC7-8DC2-2276CC2B1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154002"/>
            <a:ext cx="11233150" cy="947208"/>
          </a:xfrm>
        </p:spPr>
        <p:txBody>
          <a:bodyPr/>
          <a:lstStyle/>
          <a:p>
            <a:r>
              <a:rPr lang="fr-FR">
                <a:ea typeface="+mj-lt"/>
                <a:cs typeface="+mj-lt"/>
              </a:rPr>
              <a:t>Enquête clients : Méthodologie</a:t>
            </a:r>
            <a:endParaRPr lang="fr-FR" b="0">
              <a:solidFill>
                <a:srgbClr val="000000"/>
              </a:solidFill>
              <a:ea typeface="+mj-lt"/>
              <a:cs typeface="+mj-lt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AE3C22-0497-2E6D-D8AD-9082640E4FB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9" name="Google Shape;595;p25">
            <a:extLst>
              <a:ext uri="{FF2B5EF4-FFF2-40B4-BE49-F238E27FC236}">
                <a16:creationId xmlns:a16="http://schemas.microsoft.com/office/drawing/2014/main" id="{EAEDD2F2-57A6-05F9-9CA2-C77AAFBBB552}"/>
              </a:ext>
            </a:extLst>
          </p:cNvPr>
          <p:cNvSpPr/>
          <p:nvPr/>
        </p:nvSpPr>
        <p:spPr>
          <a:xfrm rot="2700000">
            <a:off x="5100011" y="2837140"/>
            <a:ext cx="865074" cy="865074"/>
          </a:xfrm>
          <a:prstGeom prst="rect">
            <a:avLst/>
          </a:prstGeom>
          <a:solidFill>
            <a:srgbClr val="FFDB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596;p25">
            <a:extLst>
              <a:ext uri="{FF2B5EF4-FFF2-40B4-BE49-F238E27FC236}">
                <a16:creationId xmlns:a16="http://schemas.microsoft.com/office/drawing/2014/main" id="{7DA109A4-6918-A4A6-45C0-CCD0F43C8AAB}"/>
              </a:ext>
            </a:extLst>
          </p:cNvPr>
          <p:cNvSpPr/>
          <p:nvPr/>
        </p:nvSpPr>
        <p:spPr>
          <a:xfrm rot="2700000">
            <a:off x="6448629" y="2837140"/>
            <a:ext cx="865074" cy="865074"/>
          </a:xfrm>
          <a:prstGeom prst="rect">
            <a:avLst/>
          </a:prstGeom>
          <a:solidFill>
            <a:srgbClr val="DBE2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598;p25">
            <a:extLst>
              <a:ext uri="{FF2B5EF4-FFF2-40B4-BE49-F238E27FC236}">
                <a16:creationId xmlns:a16="http://schemas.microsoft.com/office/drawing/2014/main" id="{E8E1BC37-FD1E-4B5F-0D47-E3AC00748D8F}"/>
              </a:ext>
            </a:extLst>
          </p:cNvPr>
          <p:cNvGrpSpPr/>
          <p:nvPr/>
        </p:nvGrpSpPr>
        <p:grpSpPr>
          <a:xfrm>
            <a:off x="4682654" y="4056138"/>
            <a:ext cx="2090680" cy="2527923"/>
            <a:chOff x="3715500" y="2699589"/>
            <a:chExt cx="1713000" cy="2082029"/>
          </a:xfrm>
        </p:grpSpPr>
        <p:cxnSp>
          <p:nvCxnSpPr>
            <p:cNvPr id="49" name="Google Shape;599;p25">
              <a:extLst>
                <a:ext uri="{FF2B5EF4-FFF2-40B4-BE49-F238E27FC236}">
                  <a16:creationId xmlns:a16="http://schemas.microsoft.com/office/drawing/2014/main" id="{5C23F2D2-B96F-FC53-1B55-13C0F2C6D72B}"/>
                </a:ext>
              </a:extLst>
            </p:cNvPr>
            <p:cNvCxnSpPr>
              <a:cxnSpLocks/>
            </p:cNvCxnSpPr>
            <p:nvPr/>
          </p:nvCxnSpPr>
          <p:spPr>
            <a:xfrm>
              <a:off x="4562856" y="2699589"/>
              <a:ext cx="0" cy="543900"/>
            </a:xfrm>
            <a:prstGeom prst="straightConnector1">
              <a:avLst/>
            </a:prstGeom>
            <a:noFill/>
            <a:ln w="9525" cap="flat" cmpd="sng">
              <a:solidFill>
                <a:srgbClr val="FBBC4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0" name="Google Shape;601;p25">
              <a:extLst>
                <a:ext uri="{FF2B5EF4-FFF2-40B4-BE49-F238E27FC236}">
                  <a16:creationId xmlns:a16="http://schemas.microsoft.com/office/drawing/2014/main" id="{9007CB03-DC55-2C9A-32F3-D5B556724417}"/>
                </a:ext>
              </a:extLst>
            </p:cNvPr>
            <p:cNvSpPr txBox="1"/>
            <p:nvPr/>
          </p:nvSpPr>
          <p:spPr>
            <a:xfrm>
              <a:off x="3715500" y="3518819"/>
              <a:ext cx="1703231" cy="12627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" sz="1200" b="1">
                  <a:latin typeface="Roboto"/>
                  <a:ea typeface="Roboto"/>
                  <a:cs typeface="Roboto"/>
                  <a:sym typeface="Roboto"/>
                </a:rPr>
                <a:t>24 demi-journées 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sur l'année prévues pour de </a:t>
              </a:r>
              <a:r>
                <a:rPr lang="en" sz="1200" err="1">
                  <a:latin typeface="Roboto"/>
                  <a:ea typeface="Roboto"/>
                  <a:cs typeface="Roboto"/>
                  <a:sym typeface="Roboto"/>
                </a:rPr>
                <a:t>l'enquête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 terrain sur </a:t>
              </a:r>
            </a:p>
            <a:p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différents lieux de la destination </a:t>
              </a:r>
              <a:endParaRPr lang="en" sz="1200">
                <a:latin typeface="Roboto"/>
                <a:ea typeface="Roboto"/>
                <a:cs typeface="Roboto"/>
              </a:endParaRPr>
            </a:p>
          </p:txBody>
        </p:sp>
        <p:sp>
          <p:nvSpPr>
            <p:cNvPr id="51" name="Google Shape;600;p25">
              <a:extLst>
                <a:ext uri="{FF2B5EF4-FFF2-40B4-BE49-F238E27FC236}">
                  <a16:creationId xmlns:a16="http://schemas.microsoft.com/office/drawing/2014/main" id="{42C089CC-7F35-E0AD-1879-98AB2ECD89E5}"/>
                </a:ext>
              </a:extLst>
            </p:cNvPr>
            <p:cNvSpPr txBox="1"/>
            <p:nvPr/>
          </p:nvSpPr>
          <p:spPr>
            <a:xfrm>
              <a:off x="3715500" y="3335744"/>
              <a:ext cx="17130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" sz="1700">
                  <a:solidFill>
                    <a:srgbClr val="FFDB53"/>
                  </a:solidFill>
                  <a:latin typeface="Fira Sans Extra Condensed Medium"/>
                  <a:sym typeface="Fira Sans Extra Condensed Medium"/>
                </a:rPr>
                <a:t>Enquête terrain</a:t>
              </a:r>
              <a:endParaRPr lang="fr-FR">
                <a:solidFill>
                  <a:srgbClr val="FFDB53"/>
                </a:solidFill>
              </a:endParaRPr>
            </a:p>
          </p:txBody>
        </p:sp>
      </p:grpSp>
      <p:grpSp>
        <p:nvGrpSpPr>
          <p:cNvPr id="12" name="Google Shape;602;p25">
            <a:extLst>
              <a:ext uri="{FF2B5EF4-FFF2-40B4-BE49-F238E27FC236}">
                <a16:creationId xmlns:a16="http://schemas.microsoft.com/office/drawing/2014/main" id="{F6969AB5-06C4-BA7E-F560-EBA6CFD5D127}"/>
              </a:ext>
            </a:extLst>
          </p:cNvPr>
          <p:cNvGrpSpPr/>
          <p:nvPr/>
        </p:nvGrpSpPr>
        <p:grpSpPr>
          <a:xfrm>
            <a:off x="7582579" y="2548927"/>
            <a:ext cx="3070181" cy="1333144"/>
            <a:chOff x="6615425" y="1239850"/>
            <a:chExt cx="2365351" cy="1333144"/>
          </a:xfrm>
        </p:grpSpPr>
        <p:sp>
          <p:nvSpPr>
            <p:cNvPr id="46" name="Google Shape;603;p25">
              <a:extLst>
                <a:ext uri="{FF2B5EF4-FFF2-40B4-BE49-F238E27FC236}">
                  <a16:creationId xmlns:a16="http://schemas.microsoft.com/office/drawing/2014/main" id="{10EBEB04-EC8B-00DA-4E41-21AE8AC7C0D7}"/>
                </a:ext>
              </a:extLst>
            </p:cNvPr>
            <p:cNvSpPr/>
            <p:nvPr/>
          </p:nvSpPr>
          <p:spPr>
            <a:xfrm>
              <a:off x="6615425" y="1239850"/>
              <a:ext cx="1818356" cy="336900"/>
            </a:xfrm>
            <a:custGeom>
              <a:avLst/>
              <a:gdLst/>
              <a:ahLst/>
              <a:cxnLst/>
              <a:rect l="l" t="t" r="r" b="b"/>
              <a:pathLst>
                <a:path w="71950" h="13476" extrusionOk="0">
                  <a:moveTo>
                    <a:pt x="0" y="13476"/>
                  </a:moveTo>
                  <a:lnTo>
                    <a:pt x="13477" y="0"/>
                  </a:lnTo>
                  <a:lnTo>
                    <a:pt x="71950" y="0"/>
                  </a:lnTo>
                </a:path>
              </a:pathLst>
            </a:custGeom>
            <a:noFill/>
            <a:ln w="9525" cap="flat" cmpd="sng">
              <a:solidFill>
                <a:srgbClr val="DBE28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" name="Google Shape;604;p25">
              <a:extLst>
                <a:ext uri="{FF2B5EF4-FFF2-40B4-BE49-F238E27FC236}">
                  <a16:creationId xmlns:a16="http://schemas.microsoft.com/office/drawing/2014/main" id="{E14AB02F-9008-9561-2B42-F4D9B8F22BEA}"/>
                </a:ext>
              </a:extLst>
            </p:cNvPr>
            <p:cNvSpPr txBox="1"/>
            <p:nvPr/>
          </p:nvSpPr>
          <p:spPr>
            <a:xfrm>
              <a:off x="7198700" y="1818194"/>
              <a:ext cx="1743000" cy="75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r"/>
              <a:r>
                <a:rPr lang="en" sz="1200" b="1">
                  <a:latin typeface="Roboto"/>
                  <a:ea typeface="Roboto"/>
                  <a:cs typeface="Roboto"/>
                  <a:sym typeface="Roboto"/>
                </a:rPr>
                <a:t>Un jeu concours </a:t>
              </a:r>
              <a:r>
                <a:rPr lang="en" sz="1200" err="1">
                  <a:latin typeface="Roboto"/>
                  <a:ea typeface="Roboto"/>
                  <a:cs typeface="Roboto"/>
                  <a:sym typeface="Roboto"/>
                </a:rPr>
                <a:t>est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en" sz="1200" err="1">
                  <a:latin typeface="Roboto"/>
                  <a:ea typeface="Roboto"/>
                  <a:cs typeface="Roboto"/>
                  <a:sym typeface="Roboto"/>
                </a:rPr>
                <a:t>proposé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  pour inciter à </a:t>
              </a:r>
              <a:r>
                <a:rPr lang="en" sz="1200" err="1">
                  <a:latin typeface="Roboto"/>
                  <a:ea typeface="Roboto"/>
                  <a:cs typeface="Roboto"/>
                  <a:sym typeface="Roboto"/>
                </a:rPr>
                <a:t>répondre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 </a:t>
              </a:r>
              <a:endParaRPr lang="en" sz="1200">
                <a:latin typeface="Roboto"/>
                <a:ea typeface="Roboto"/>
                <a:cs typeface="Roboto"/>
              </a:endParaRPr>
            </a:p>
          </p:txBody>
        </p:sp>
        <p:sp>
          <p:nvSpPr>
            <p:cNvPr id="48" name="Google Shape;605;p25">
              <a:extLst>
                <a:ext uri="{FF2B5EF4-FFF2-40B4-BE49-F238E27FC236}">
                  <a16:creationId xmlns:a16="http://schemas.microsoft.com/office/drawing/2014/main" id="{1E78FC88-DFDF-9D8B-EF97-87C065A34DE7}"/>
                </a:ext>
              </a:extLst>
            </p:cNvPr>
            <p:cNvSpPr txBox="1"/>
            <p:nvPr/>
          </p:nvSpPr>
          <p:spPr>
            <a:xfrm>
              <a:off x="6962200" y="1343672"/>
              <a:ext cx="2018576" cy="3691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r"/>
              <a:r>
                <a:rPr lang="en" sz="1700">
                  <a:solidFill>
                    <a:srgbClr val="DBE283"/>
                  </a:solidFill>
                  <a:latin typeface="Fira Sans Extra Condensed Medium"/>
                </a:rPr>
                <a:t>Des lots pour motiver les répondants </a:t>
              </a:r>
            </a:p>
          </p:txBody>
        </p:sp>
      </p:grpSp>
      <p:sp>
        <p:nvSpPr>
          <p:cNvPr id="13" name="Google Shape;606;p25">
            <a:extLst>
              <a:ext uri="{FF2B5EF4-FFF2-40B4-BE49-F238E27FC236}">
                <a16:creationId xmlns:a16="http://schemas.microsoft.com/office/drawing/2014/main" id="{E4268910-C4B0-A2B1-A08D-28A7927ABC85}"/>
              </a:ext>
            </a:extLst>
          </p:cNvPr>
          <p:cNvSpPr/>
          <p:nvPr/>
        </p:nvSpPr>
        <p:spPr>
          <a:xfrm rot="2700000">
            <a:off x="3751992" y="2837140"/>
            <a:ext cx="865074" cy="865074"/>
          </a:xfrm>
          <a:prstGeom prst="rect">
            <a:avLst/>
          </a:prstGeom>
          <a:solidFill>
            <a:srgbClr val="69471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607;p25">
            <a:extLst>
              <a:ext uri="{FF2B5EF4-FFF2-40B4-BE49-F238E27FC236}">
                <a16:creationId xmlns:a16="http://schemas.microsoft.com/office/drawing/2014/main" id="{1949E7CA-8EB3-9B47-840D-11A4D493A0C9}"/>
              </a:ext>
            </a:extLst>
          </p:cNvPr>
          <p:cNvGrpSpPr/>
          <p:nvPr/>
        </p:nvGrpSpPr>
        <p:grpSpPr>
          <a:xfrm>
            <a:off x="479424" y="2548927"/>
            <a:ext cx="3016312" cy="1423413"/>
            <a:chOff x="710224" y="1239850"/>
            <a:chExt cx="1818357" cy="1423413"/>
          </a:xfrm>
        </p:grpSpPr>
        <p:sp>
          <p:nvSpPr>
            <p:cNvPr id="43" name="Google Shape;608;p25">
              <a:extLst>
                <a:ext uri="{FF2B5EF4-FFF2-40B4-BE49-F238E27FC236}">
                  <a16:creationId xmlns:a16="http://schemas.microsoft.com/office/drawing/2014/main" id="{18A9BFC9-E91F-1E1A-E512-E62233F57C88}"/>
                </a:ext>
              </a:extLst>
            </p:cNvPr>
            <p:cNvSpPr/>
            <p:nvPr/>
          </p:nvSpPr>
          <p:spPr>
            <a:xfrm flipH="1">
              <a:off x="710225" y="1239850"/>
              <a:ext cx="1818356" cy="336900"/>
            </a:xfrm>
            <a:custGeom>
              <a:avLst/>
              <a:gdLst/>
              <a:ahLst/>
              <a:cxnLst/>
              <a:rect l="l" t="t" r="r" b="b"/>
              <a:pathLst>
                <a:path w="71950" h="13476" extrusionOk="0">
                  <a:moveTo>
                    <a:pt x="0" y="13476"/>
                  </a:moveTo>
                  <a:lnTo>
                    <a:pt x="13477" y="0"/>
                  </a:lnTo>
                  <a:lnTo>
                    <a:pt x="71950" y="0"/>
                  </a:lnTo>
                </a:path>
              </a:pathLst>
            </a:custGeom>
            <a:noFill/>
            <a:ln w="9525" cap="flat" cmpd="sng">
              <a:solidFill>
                <a:srgbClr val="69471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Google Shape;609;p25">
              <a:extLst>
                <a:ext uri="{FF2B5EF4-FFF2-40B4-BE49-F238E27FC236}">
                  <a16:creationId xmlns:a16="http://schemas.microsoft.com/office/drawing/2014/main" id="{A2F965D6-C625-682E-6982-CF641F854206}"/>
                </a:ext>
              </a:extLst>
            </p:cNvPr>
            <p:cNvSpPr txBox="1"/>
            <p:nvPr/>
          </p:nvSpPr>
          <p:spPr>
            <a:xfrm>
              <a:off x="710224" y="1899008"/>
              <a:ext cx="1743000" cy="7642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" sz="1200" b="1">
                  <a:latin typeface="Roboto"/>
                  <a:ea typeface="Roboto"/>
                  <a:cs typeface="Roboto"/>
                </a:rPr>
                <a:t>Saison été </a:t>
              </a:r>
              <a:r>
                <a:rPr lang="en" sz="1200">
                  <a:latin typeface="Roboto"/>
                  <a:ea typeface="Roboto"/>
                  <a:cs typeface="Roboto"/>
                </a:rPr>
                <a:t>: </a:t>
              </a:r>
            </a:p>
            <a:p>
              <a:r>
                <a:rPr lang="en" sz="1200">
                  <a:latin typeface="Roboto"/>
                  <a:ea typeface="Roboto"/>
                  <a:cs typeface="Roboto"/>
                </a:rPr>
                <a:t>Juillet* à novembre 2024. </a:t>
              </a:r>
            </a:p>
            <a:p>
              <a:r>
                <a:rPr lang="en" sz="1050">
                  <a:latin typeface="Roboto"/>
                  <a:ea typeface="Roboto"/>
                  <a:cs typeface="Roboto"/>
                </a:rPr>
                <a:t>*</a:t>
              </a:r>
              <a:r>
                <a:rPr lang="en" sz="1050" err="1">
                  <a:latin typeface="Roboto"/>
                  <a:ea typeface="Roboto"/>
                  <a:cs typeface="Roboto"/>
                </a:rPr>
                <a:t>rétroactivité</a:t>
              </a:r>
              <a:r>
                <a:rPr lang="en" sz="1050">
                  <a:latin typeface="Roboto"/>
                  <a:ea typeface="Roboto"/>
                  <a:cs typeface="Roboto"/>
                </a:rPr>
                <a:t> sur </a:t>
              </a:r>
              <a:r>
                <a:rPr lang="en" sz="1050" err="1">
                  <a:latin typeface="Roboto"/>
                  <a:ea typeface="Roboto"/>
                  <a:cs typeface="Roboto"/>
                </a:rPr>
                <a:t>mai</a:t>
              </a:r>
              <a:r>
                <a:rPr lang="en" sz="1050">
                  <a:latin typeface="Roboto"/>
                  <a:ea typeface="Roboto"/>
                  <a:cs typeface="Roboto"/>
                </a:rPr>
                <a:t> et </a:t>
              </a:r>
              <a:r>
                <a:rPr lang="en" sz="1050" err="1">
                  <a:latin typeface="Roboto"/>
                  <a:ea typeface="Roboto"/>
                  <a:cs typeface="Roboto"/>
                </a:rPr>
                <a:t>juin</a:t>
              </a:r>
              <a:endParaRPr lang="en" sz="1050">
                <a:latin typeface="Roboto"/>
                <a:ea typeface="Roboto"/>
                <a:cs typeface="Roboto"/>
              </a:endParaRPr>
            </a:p>
            <a:p>
              <a:endParaRPr lang="en" sz="1200">
                <a:latin typeface="Roboto"/>
                <a:ea typeface="Roboto"/>
                <a:cs typeface="Roboto"/>
              </a:endParaRPr>
            </a:p>
            <a:p>
              <a:r>
                <a:rPr lang="en" sz="1200" b="1">
                  <a:latin typeface="Roboto"/>
                  <a:ea typeface="Roboto"/>
                  <a:cs typeface="Roboto"/>
                </a:rPr>
                <a:t>Saison hiver : </a:t>
              </a:r>
            </a:p>
            <a:p>
              <a:r>
                <a:rPr lang="en" sz="1200" b="1">
                  <a:latin typeface="Roboto"/>
                  <a:ea typeface="Roboto"/>
                  <a:cs typeface="Roboto"/>
                </a:rPr>
                <a:t>D</a:t>
              </a:r>
              <a:r>
                <a:rPr lang="en" sz="1200">
                  <a:latin typeface="Roboto"/>
                  <a:ea typeface="Roboto"/>
                  <a:cs typeface="Roboto"/>
                </a:rPr>
                <a:t>écembre 2024 à avril 2025. Début de </a:t>
              </a:r>
              <a:r>
                <a:rPr lang="en" sz="1200" err="1">
                  <a:latin typeface="Roboto"/>
                  <a:ea typeface="Roboto"/>
                  <a:cs typeface="Roboto"/>
                </a:rPr>
                <a:t>l’enquête</a:t>
              </a:r>
              <a:r>
                <a:rPr lang="en" sz="1200">
                  <a:latin typeface="Roboto"/>
                  <a:ea typeface="Roboto"/>
                  <a:cs typeface="Roboto"/>
                </a:rPr>
                <a:t> </a:t>
              </a:r>
              <a:r>
                <a:rPr lang="en" sz="1200" err="1">
                  <a:latin typeface="Roboto"/>
                  <a:ea typeface="Roboto"/>
                  <a:cs typeface="Roboto"/>
                </a:rPr>
                <a:t>en</a:t>
              </a:r>
              <a:r>
                <a:rPr lang="en" sz="1200">
                  <a:latin typeface="Roboto"/>
                  <a:ea typeface="Roboto"/>
                  <a:cs typeface="Roboto"/>
                </a:rPr>
                <a:t> </a:t>
              </a:r>
              <a:r>
                <a:rPr lang="en" sz="1200" err="1">
                  <a:latin typeface="Roboto"/>
                  <a:ea typeface="Roboto"/>
                  <a:cs typeface="Roboto"/>
                </a:rPr>
                <a:t>décembre</a:t>
              </a:r>
              <a:r>
                <a:rPr lang="en" sz="1200">
                  <a:latin typeface="Roboto"/>
                  <a:ea typeface="Roboto"/>
                  <a:cs typeface="Roboto"/>
                </a:rPr>
                <a:t>.</a:t>
              </a:r>
            </a:p>
          </p:txBody>
        </p:sp>
        <p:sp>
          <p:nvSpPr>
            <p:cNvPr id="45" name="Google Shape;610;p25">
              <a:extLst>
                <a:ext uri="{FF2B5EF4-FFF2-40B4-BE49-F238E27FC236}">
                  <a16:creationId xmlns:a16="http://schemas.microsoft.com/office/drawing/2014/main" id="{6BF463D0-8B69-67E1-3C48-F7DBDAB2B349}"/>
                </a:ext>
              </a:extLst>
            </p:cNvPr>
            <p:cNvSpPr txBox="1"/>
            <p:nvPr/>
          </p:nvSpPr>
          <p:spPr>
            <a:xfrm>
              <a:off x="710288" y="1421825"/>
              <a:ext cx="14715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" sz="1700">
                  <a:solidFill>
                    <a:srgbClr val="694711"/>
                  </a:solidFill>
                  <a:latin typeface="Fira Sans Extra Condensed Medium"/>
                  <a:sym typeface="Fira Sans Extra Condensed Medium"/>
                </a:rPr>
                <a:t>Une étude en 2 temps</a:t>
              </a:r>
            </a:p>
            <a:p>
              <a:endParaRPr lang="fr-FR">
                <a:solidFill>
                  <a:srgbClr val="694711"/>
                </a:solidFill>
              </a:endParaRPr>
            </a:p>
          </p:txBody>
        </p:sp>
      </p:grpSp>
      <p:sp>
        <p:nvSpPr>
          <p:cNvPr id="15" name="Google Shape;611;p25">
            <a:extLst>
              <a:ext uri="{FF2B5EF4-FFF2-40B4-BE49-F238E27FC236}">
                <a16:creationId xmlns:a16="http://schemas.microsoft.com/office/drawing/2014/main" id="{510FC118-AAAD-34D6-D27E-3321D1F9A6ED}"/>
              </a:ext>
            </a:extLst>
          </p:cNvPr>
          <p:cNvSpPr/>
          <p:nvPr/>
        </p:nvSpPr>
        <p:spPr>
          <a:xfrm rot="2701683">
            <a:off x="4425153" y="3650572"/>
            <a:ext cx="866772" cy="866559"/>
          </a:xfrm>
          <a:prstGeom prst="rect">
            <a:avLst/>
          </a:prstGeom>
          <a:solidFill>
            <a:srgbClr val="FBBC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" name="Google Shape;612;p25">
            <a:extLst>
              <a:ext uri="{FF2B5EF4-FFF2-40B4-BE49-F238E27FC236}">
                <a16:creationId xmlns:a16="http://schemas.microsoft.com/office/drawing/2014/main" id="{C689DD1E-432B-88FA-D4BB-3AB4DFE9C38C}"/>
              </a:ext>
            </a:extLst>
          </p:cNvPr>
          <p:cNvGrpSpPr/>
          <p:nvPr/>
        </p:nvGrpSpPr>
        <p:grpSpPr>
          <a:xfrm>
            <a:off x="905550" y="4286695"/>
            <a:ext cx="3254883" cy="2292384"/>
            <a:chOff x="710800" y="2769800"/>
            <a:chExt cx="2474239" cy="2292384"/>
          </a:xfrm>
        </p:grpSpPr>
        <p:sp>
          <p:nvSpPr>
            <p:cNvPr id="40" name="Google Shape;613;p25">
              <a:extLst>
                <a:ext uri="{FF2B5EF4-FFF2-40B4-BE49-F238E27FC236}">
                  <a16:creationId xmlns:a16="http://schemas.microsoft.com/office/drawing/2014/main" id="{16EB7670-1D8D-3DBD-88DE-6288414C0426}"/>
                </a:ext>
              </a:extLst>
            </p:cNvPr>
            <p:cNvSpPr/>
            <p:nvPr/>
          </p:nvSpPr>
          <p:spPr>
            <a:xfrm>
              <a:off x="710800" y="2769800"/>
              <a:ext cx="2448125" cy="337125"/>
            </a:xfrm>
            <a:custGeom>
              <a:avLst/>
              <a:gdLst/>
              <a:ahLst/>
              <a:cxnLst/>
              <a:rect l="l" t="t" r="r" b="b"/>
              <a:pathLst>
                <a:path w="97925" h="13485" extrusionOk="0">
                  <a:moveTo>
                    <a:pt x="97925" y="0"/>
                  </a:moveTo>
                  <a:lnTo>
                    <a:pt x="84301" y="13476"/>
                  </a:lnTo>
                  <a:lnTo>
                    <a:pt x="0" y="13485"/>
                  </a:lnTo>
                </a:path>
              </a:pathLst>
            </a:custGeom>
            <a:noFill/>
            <a:ln w="9525" cap="flat" cmpd="sng">
              <a:solidFill>
                <a:srgbClr val="FBBC4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1" name="Google Shape;614;p25">
              <a:extLst>
                <a:ext uri="{FF2B5EF4-FFF2-40B4-BE49-F238E27FC236}">
                  <a16:creationId xmlns:a16="http://schemas.microsoft.com/office/drawing/2014/main" id="{7AE56296-5495-C248-633C-FB85ECFFEA7A}"/>
                </a:ext>
              </a:extLst>
            </p:cNvPr>
            <p:cNvSpPr txBox="1"/>
            <p:nvPr/>
          </p:nvSpPr>
          <p:spPr>
            <a:xfrm>
              <a:off x="725571" y="3760308"/>
              <a:ext cx="2348692" cy="13018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" sz="1200" b="1">
                  <a:latin typeface="Roboto"/>
                  <a:ea typeface="Roboto"/>
                  <a:cs typeface="Roboto"/>
                </a:rPr>
                <a:t>La </a:t>
              </a:r>
              <a:r>
                <a:rPr lang="en" sz="1200" b="1" err="1">
                  <a:latin typeface="Roboto"/>
                  <a:ea typeface="Roboto"/>
                  <a:cs typeface="Roboto"/>
                </a:rPr>
                <a:t>clé</a:t>
              </a:r>
              <a:r>
                <a:rPr lang="en" sz="1200" b="1">
                  <a:latin typeface="Roboto"/>
                  <a:ea typeface="Roboto"/>
                  <a:cs typeface="Roboto"/>
                </a:rPr>
                <a:t> de </a:t>
              </a:r>
              <a:r>
                <a:rPr lang="en" sz="1200" b="1" err="1">
                  <a:latin typeface="Roboto"/>
                  <a:ea typeface="Roboto"/>
                  <a:cs typeface="Roboto"/>
                </a:rPr>
                <a:t>réussite</a:t>
              </a:r>
              <a:r>
                <a:rPr lang="en" sz="1200" b="1">
                  <a:latin typeface="Roboto"/>
                  <a:ea typeface="Roboto"/>
                  <a:cs typeface="Roboto"/>
                </a:rPr>
                <a:t> repose sur le </a:t>
              </a:r>
              <a:r>
                <a:rPr lang="en" sz="1200" b="1" err="1">
                  <a:latin typeface="Roboto"/>
                  <a:ea typeface="Roboto"/>
                  <a:cs typeface="Roboto"/>
                </a:rPr>
                <a:t>nombre</a:t>
              </a:r>
              <a:r>
                <a:rPr lang="en" sz="1200" b="1">
                  <a:latin typeface="Roboto"/>
                  <a:ea typeface="Roboto"/>
                  <a:cs typeface="Roboto"/>
                </a:rPr>
                <a:t> de mails total </a:t>
              </a:r>
              <a:r>
                <a:rPr lang="en" sz="1200" b="1" err="1">
                  <a:latin typeface="Roboto"/>
                  <a:ea typeface="Roboto"/>
                  <a:cs typeface="Roboto"/>
                </a:rPr>
                <a:t>envoyé</a:t>
              </a:r>
              <a:r>
                <a:rPr lang="en" sz="1200" b="1">
                  <a:latin typeface="Roboto"/>
                  <a:ea typeface="Roboto"/>
                  <a:cs typeface="Roboto"/>
                </a:rPr>
                <a:t> sur les bases de données de chacun :</a:t>
              </a:r>
            </a:p>
            <a:p>
              <a:endParaRPr lang="en" sz="1200">
                <a:latin typeface="Roboto"/>
                <a:ea typeface="Roboto"/>
                <a:cs typeface="Roboto"/>
              </a:endParaRPr>
            </a:p>
            <a:p>
              <a:pPr marL="171450" indent="-171450">
                <a:buFontTx/>
                <a:buChar char="-"/>
              </a:pPr>
              <a:r>
                <a:rPr lang="en" sz="1200">
                  <a:latin typeface="Roboto"/>
                  <a:ea typeface="Roboto"/>
                  <a:cs typeface="Roboto"/>
                </a:rPr>
                <a:t>Sur les fichiers de l'office de tourisme,</a:t>
              </a:r>
            </a:p>
            <a:p>
              <a:endParaRPr lang="en" sz="1200">
                <a:latin typeface="Roboto"/>
                <a:ea typeface="Roboto"/>
                <a:cs typeface="Roboto"/>
              </a:endParaRPr>
            </a:p>
            <a:p>
              <a:pPr marL="171450" indent="-171450">
                <a:buFontTx/>
                <a:buChar char="-"/>
              </a:pPr>
              <a:r>
                <a:rPr lang="en" sz="1200">
                  <a:latin typeface="Roboto"/>
                  <a:ea typeface="Roboto"/>
                  <a:cs typeface="Roboto"/>
                </a:rPr>
                <a:t>Sur votre fichier clients,</a:t>
              </a:r>
              <a:endParaRPr lang="en"/>
            </a:p>
            <a:p>
              <a:pPr marL="171450" indent="-171450">
                <a:buFontTx/>
                <a:buChar char="-"/>
              </a:pPr>
              <a:endParaRPr lang="en" sz="1200">
                <a:latin typeface="Roboto"/>
                <a:ea typeface="Roboto"/>
                <a:cs typeface="Roboto"/>
              </a:endParaRPr>
            </a:p>
            <a:p>
              <a:endParaRPr lang="fr-FR"/>
            </a:p>
          </p:txBody>
        </p:sp>
        <p:sp>
          <p:nvSpPr>
            <p:cNvPr id="42" name="Google Shape;615;p25">
              <a:extLst>
                <a:ext uri="{FF2B5EF4-FFF2-40B4-BE49-F238E27FC236}">
                  <a16:creationId xmlns:a16="http://schemas.microsoft.com/office/drawing/2014/main" id="{0CA4A64D-5010-136B-FC94-FD06B65AE6A5}"/>
                </a:ext>
              </a:extLst>
            </p:cNvPr>
            <p:cNvSpPr txBox="1"/>
            <p:nvPr/>
          </p:nvSpPr>
          <p:spPr>
            <a:xfrm>
              <a:off x="736617" y="3138584"/>
              <a:ext cx="2448422" cy="2519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r>
                <a:rPr lang="en" sz="1700">
                  <a:solidFill>
                    <a:srgbClr val="FBBC42"/>
                  </a:solidFill>
                  <a:latin typeface="Fira Sans Extra Condensed Medium"/>
                  <a:sym typeface="Fira Sans Extra Condensed Medium"/>
                </a:rPr>
                <a:t>Enquête en ligne </a:t>
              </a:r>
              <a:endParaRPr lang="fr-FR">
                <a:solidFill>
                  <a:srgbClr val="FBBC42"/>
                </a:solidFill>
              </a:endParaRPr>
            </a:p>
          </p:txBody>
        </p:sp>
      </p:grpSp>
      <p:sp>
        <p:nvSpPr>
          <p:cNvPr id="17" name="Google Shape;616;p25">
            <a:extLst>
              <a:ext uri="{FF2B5EF4-FFF2-40B4-BE49-F238E27FC236}">
                <a16:creationId xmlns:a16="http://schemas.microsoft.com/office/drawing/2014/main" id="{43B4C5B2-5AA9-A0C0-177F-31AD08E3EA3D}"/>
              </a:ext>
            </a:extLst>
          </p:cNvPr>
          <p:cNvSpPr/>
          <p:nvPr/>
        </p:nvSpPr>
        <p:spPr>
          <a:xfrm rot="2700000">
            <a:off x="5773471" y="3650342"/>
            <a:ext cx="866771" cy="866771"/>
          </a:xfrm>
          <a:prstGeom prst="rect">
            <a:avLst/>
          </a:prstGeom>
          <a:solidFill>
            <a:srgbClr val="BBD4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" name="Google Shape;617;p25">
            <a:extLst>
              <a:ext uri="{FF2B5EF4-FFF2-40B4-BE49-F238E27FC236}">
                <a16:creationId xmlns:a16="http://schemas.microsoft.com/office/drawing/2014/main" id="{2395CD31-236E-CC9D-C27D-6680C94A796C}"/>
              </a:ext>
            </a:extLst>
          </p:cNvPr>
          <p:cNvGrpSpPr/>
          <p:nvPr/>
        </p:nvGrpSpPr>
        <p:grpSpPr>
          <a:xfrm>
            <a:off x="6941254" y="4078877"/>
            <a:ext cx="3813831" cy="1533275"/>
            <a:chOff x="5974100" y="2769800"/>
            <a:chExt cx="2461475" cy="1533275"/>
          </a:xfrm>
        </p:grpSpPr>
        <p:sp>
          <p:nvSpPr>
            <p:cNvPr id="37" name="Google Shape;618;p25">
              <a:extLst>
                <a:ext uri="{FF2B5EF4-FFF2-40B4-BE49-F238E27FC236}">
                  <a16:creationId xmlns:a16="http://schemas.microsoft.com/office/drawing/2014/main" id="{6E302144-DB97-E0D8-6FAF-F02D100DA0AA}"/>
                </a:ext>
              </a:extLst>
            </p:cNvPr>
            <p:cNvSpPr/>
            <p:nvPr/>
          </p:nvSpPr>
          <p:spPr>
            <a:xfrm>
              <a:off x="5974100" y="2769800"/>
              <a:ext cx="2461475" cy="337125"/>
            </a:xfrm>
            <a:custGeom>
              <a:avLst/>
              <a:gdLst/>
              <a:ahLst/>
              <a:cxnLst/>
              <a:rect l="l" t="t" r="r" b="b"/>
              <a:pathLst>
                <a:path w="98459" h="13485" extrusionOk="0">
                  <a:moveTo>
                    <a:pt x="0" y="0"/>
                  </a:moveTo>
                  <a:lnTo>
                    <a:pt x="13624" y="13476"/>
                  </a:lnTo>
                  <a:lnTo>
                    <a:pt x="98459" y="13485"/>
                  </a:lnTo>
                </a:path>
              </a:pathLst>
            </a:custGeom>
            <a:noFill/>
            <a:ln w="9525" cap="flat" cmpd="sng">
              <a:solidFill>
                <a:srgbClr val="BBD47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" name="Google Shape;619;p25">
              <a:extLst>
                <a:ext uri="{FF2B5EF4-FFF2-40B4-BE49-F238E27FC236}">
                  <a16:creationId xmlns:a16="http://schemas.microsoft.com/office/drawing/2014/main" id="{2D8891C7-9E74-CECA-344E-C56A2F8A5AF1}"/>
                </a:ext>
              </a:extLst>
            </p:cNvPr>
            <p:cNvSpPr txBox="1"/>
            <p:nvPr/>
          </p:nvSpPr>
          <p:spPr>
            <a:xfrm>
              <a:off x="6690700" y="3548275"/>
              <a:ext cx="1743000" cy="75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r"/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-</a:t>
              </a:r>
              <a:r>
                <a:rPr lang="en" sz="1200" b="1">
                  <a:latin typeface="Roboto"/>
                  <a:ea typeface="Roboto"/>
                  <a:cs typeface="Roboto"/>
                  <a:sym typeface="Roboto"/>
                </a:rPr>
                <a:t> Affiches </a:t>
              </a:r>
              <a:endParaRPr lang="en" sz="1200">
                <a:latin typeface="Roboto"/>
                <a:ea typeface="Roboto"/>
                <a:cs typeface="Roboto"/>
                <a:sym typeface="Roboto"/>
              </a:endParaRPr>
            </a:p>
            <a:p>
              <a:pPr marL="285750" indent="-285750" algn="r">
                <a:buFontTx/>
                <a:buChar char="-"/>
              </a:pPr>
              <a:r>
                <a:rPr lang="en" sz="1200" b="1">
                  <a:latin typeface="Roboto"/>
                  <a:ea typeface="Roboto"/>
                  <a:cs typeface="Roboto"/>
                  <a:sym typeface="Roboto"/>
                </a:rPr>
                <a:t>Chevalets (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table / réception) </a:t>
              </a:r>
            </a:p>
            <a:p>
              <a:pPr algn="r"/>
              <a:r>
                <a:rPr lang="fr-FR" sz="1200">
                  <a:latin typeface="Roboto"/>
                  <a:ea typeface="Roboto"/>
                  <a:cs typeface="Roboto"/>
                  <a:sym typeface="Roboto"/>
                </a:rPr>
                <a:t>A</a:t>
              </a: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vec  QR code générique</a:t>
              </a:r>
              <a:endParaRPr lang="fr-FR"/>
            </a:p>
          </p:txBody>
        </p:sp>
        <p:sp>
          <p:nvSpPr>
            <p:cNvPr id="39" name="Google Shape;620;p25">
              <a:extLst>
                <a:ext uri="{FF2B5EF4-FFF2-40B4-BE49-F238E27FC236}">
                  <a16:creationId xmlns:a16="http://schemas.microsoft.com/office/drawing/2014/main" id="{676825E9-9FB3-4A70-C333-5D233D62FEDE}"/>
                </a:ext>
              </a:extLst>
            </p:cNvPr>
            <p:cNvSpPr txBox="1"/>
            <p:nvPr/>
          </p:nvSpPr>
          <p:spPr>
            <a:xfrm>
              <a:off x="6902588" y="3242493"/>
              <a:ext cx="1471500" cy="29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r"/>
              <a:r>
                <a:rPr lang="en" sz="1700" err="1">
                  <a:solidFill>
                    <a:srgbClr val="BBD47A"/>
                  </a:solidFill>
                  <a:latin typeface="Fira Sans Extra Condensed Medium"/>
                  <a:sym typeface="Fira Sans Extra Condensed Medium"/>
                </a:rPr>
                <a:t>Autres</a:t>
              </a:r>
              <a:r>
                <a:rPr lang="en" sz="1700">
                  <a:solidFill>
                    <a:srgbClr val="BBD47A"/>
                  </a:solidFill>
                  <a:latin typeface="Fira Sans Extra Condensed Medium"/>
                  <a:sym typeface="Fira Sans Extra Condensed Medium"/>
                </a:rPr>
                <a:t> </a:t>
              </a:r>
              <a:r>
                <a:rPr lang="en" sz="1700" err="1">
                  <a:solidFill>
                    <a:srgbClr val="BBD47A"/>
                  </a:solidFill>
                  <a:latin typeface="Fira Sans Extra Condensed Medium"/>
                  <a:sym typeface="Fira Sans Extra Condensed Medium"/>
                </a:rPr>
                <a:t>canaux</a:t>
              </a:r>
              <a:r>
                <a:rPr lang="en" sz="1700">
                  <a:solidFill>
                    <a:srgbClr val="BBD47A"/>
                  </a:solidFill>
                  <a:latin typeface="Fira Sans Extra Condensed Medium"/>
                  <a:sym typeface="Fira Sans Extra Condensed Medium"/>
                </a:rPr>
                <a:t> de diffusions </a:t>
              </a:r>
              <a:endParaRPr lang="en" sz="1700">
                <a:solidFill>
                  <a:srgbClr val="BBD47A"/>
                </a:solidFill>
                <a:latin typeface="Fira Sans Extra Condensed Medium"/>
              </a:endParaRPr>
            </a:p>
          </p:txBody>
        </p:sp>
      </p:grpSp>
      <p:grpSp>
        <p:nvGrpSpPr>
          <p:cNvPr id="19" name="Google Shape;621;p25">
            <a:extLst>
              <a:ext uri="{FF2B5EF4-FFF2-40B4-BE49-F238E27FC236}">
                <a16:creationId xmlns:a16="http://schemas.microsoft.com/office/drawing/2014/main" id="{C835E42C-AC08-A6B8-C049-B85CDC551688}"/>
              </a:ext>
            </a:extLst>
          </p:cNvPr>
          <p:cNvGrpSpPr/>
          <p:nvPr/>
        </p:nvGrpSpPr>
        <p:grpSpPr>
          <a:xfrm>
            <a:off x="3984425" y="3081394"/>
            <a:ext cx="358285" cy="358286"/>
            <a:chOff x="4392857" y="1781457"/>
            <a:chExt cx="481825" cy="481825"/>
          </a:xfrm>
        </p:grpSpPr>
        <p:sp>
          <p:nvSpPr>
            <p:cNvPr id="35" name="Google Shape;622;p25">
              <a:extLst>
                <a:ext uri="{FF2B5EF4-FFF2-40B4-BE49-F238E27FC236}">
                  <a16:creationId xmlns:a16="http://schemas.microsoft.com/office/drawing/2014/main" id="{0E5A89A6-1499-3D44-8056-AEB8E450FDD8}"/>
                </a:ext>
              </a:extLst>
            </p:cNvPr>
            <p:cNvSpPr/>
            <p:nvPr/>
          </p:nvSpPr>
          <p:spPr>
            <a:xfrm>
              <a:off x="4392857" y="1980032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6" name="Google Shape;623;p25">
              <a:extLst>
                <a:ext uri="{FF2B5EF4-FFF2-40B4-BE49-F238E27FC236}">
                  <a16:creationId xmlns:a16="http://schemas.microsoft.com/office/drawing/2014/main" id="{230F9965-2065-17F5-3F66-50A3BF7EE353}"/>
                </a:ext>
              </a:extLst>
            </p:cNvPr>
            <p:cNvSpPr/>
            <p:nvPr/>
          </p:nvSpPr>
          <p:spPr>
            <a:xfrm>
              <a:off x="4392857" y="1781457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1" name="Google Shape;625;p25">
            <a:extLst>
              <a:ext uri="{FF2B5EF4-FFF2-40B4-BE49-F238E27FC236}">
                <a16:creationId xmlns:a16="http://schemas.microsoft.com/office/drawing/2014/main" id="{D8573755-05AE-E0AD-EE04-DCD8799DE628}"/>
              </a:ext>
            </a:extLst>
          </p:cNvPr>
          <p:cNvGrpSpPr/>
          <p:nvPr/>
        </p:nvGrpSpPr>
        <p:grpSpPr>
          <a:xfrm>
            <a:off x="4679396" y="3904452"/>
            <a:ext cx="358285" cy="358284"/>
            <a:chOff x="3712242" y="2595380"/>
            <a:chExt cx="481825" cy="481825"/>
          </a:xfrm>
        </p:grpSpPr>
        <p:sp>
          <p:nvSpPr>
            <p:cNvPr id="31" name="Google Shape;626;p25">
              <a:extLst>
                <a:ext uri="{FF2B5EF4-FFF2-40B4-BE49-F238E27FC236}">
                  <a16:creationId xmlns:a16="http://schemas.microsoft.com/office/drawing/2014/main" id="{A431D53F-68A4-ADFA-315B-45F38AA4F505}"/>
                </a:ext>
              </a:extLst>
            </p:cNvPr>
            <p:cNvSpPr/>
            <p:nvPr/>
          </p:nvSpPr>
          <p:spPr>
            <a:xfrm>
              <a:off x="3712242" y="2786805"/>
              <a:ext cx="481825" cy="290400"/>
            </a:xfrm>
            <a:custGeom>
              <a:avLst/>
              <a:gdLst/>
              <a:ahLst/>
              <a:cxnLst/>
              <a:rect l="l" t="t" r="r" b="b"/>
              <a:pathLst>
                <a:path w="19273" h="11616" extrusionOk="0">
                  <a:moveTo>
                    <a:pt x="0" y="1"/>
                  </a:moveTo>
                  <a:lnTo>
                    <a:pt x="0" y="9920"/>
                  </a:lnTo>
                  <a:cubicBezTo>
                    <a:pt x="0" y="10856"/>
                    <a:pt x="759" y="11612"/>
                    <a:pt x="1696" y="11615"/>
                  </a:cubicBezTo>
                  <a:lnTo>
                    <a:pt x="17580" y="11615"/>
                  </a:lnTo>
                  <a:cubicBezTo>
                    <a:pt x="18513" y="11612"/>
                    <a:pt x="19272" y="10856"/>
                    <a:pt x="19272" y="9920"/>
                  </a:cubicBezTo>
                  <a:lnTo>
                    <a:pt x="19272" y="1"/>
                  </a:lnTo>
                  <a:lnTo>
                    <a:pt x="9977" y="6948"/>
                  </a:lnTo>
                  <a:cubicBezTo>
                    <a:pt x="9877" y="7020"/>
                    <a:pt x="9760" y="7059"/>
                    <a:pt x="9636" y="7059"/>
                  </a:cubicBezTo>
                  <a:cubicBezTo>
                    <a:pt x="9513" y="7059"/>
                    <a:pt x="9395" y="7020"/>
                    <a:pt x="9299" y="694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2" name="Google Shape;627;p25">
              <a:extLst>
                <a:ext uri="{FF2B5EF4-FFF2-40B4-BE49-F238E27FC236}">
                  <a16:creationId xmlns:a16="http://schemas.microsoft.com/office/drawing/2014/main" id="{53811819-D8A2-F630-91DF-3972EE8319BA}"/>
                </a:ext>
              </a:extLst>
            </p:cNvPr>
            <p:cNvSpPr/>
            <p:nvPr/>
          </p:nvSpPr>
          <p:spPr>
            <a:xfrm>
              <a:off x="4108442" y="2709205"/>
              <a:ext cx="71550" cy="105850"/>
            </a:xfrm>
            <a:custGeom>
              <a:avLst/>
              <a:gdLst/>
              <a:ahLst/>
              <a:cxnLst/>
              <a:rect l="l" t="t" r="r" b="b"/>
              <a:pathLst>
                <a:path w="2862" h="4234" extrusionOk="0">
                  <a:moveTo>
                    <a:pt x="0" y="0"/>
                  </a:moveTo>
                  <a:lnTo>
                    <a:pt x="0" y="4234"/>
                  </a:lnTo>
                  <a:lnTo>
                    <a:pt x="2861" y="2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3" name="Google Shape;628;p25">
              <a:extLst>
                <a:ext uri="{FF2B5EF4-FFF2-40B4-BE49-F238E27FC236}">
                  <a16:creationId xmlns:a16="http://schemas.microsoft.com/office/drawing/2014/main" id="{1C3FC060-C87E-7701-7F17-AD137E99DB55}"/>
                </a:ext>
              </a:extLst>
            </p:cNvPr>
            <p:cNvSpPr/>
            <p:nvPr/>
          </p:nvSpPr>
          <p:spPr>
            <a:xfrm>
              <a:off x="3726392" y="2709205"/>
              <a:ext cx="71550" cy="105850"/>
            </a:xfrm>
            <a:custGeom>
              <a:avLst/>
              <a:gdLst/>
              <a:ahLst/>
              <a:cxnLst/>
              <a:rect l="l" t="t" r="r" b="b"/>
              <a:pathLst>
                <a:path w="2862" h="4234" extrusionOk="0">
                  <a:moveTo>
                    <a:pt x="2861" y="0"/>
                  </a:moveTo>
                  <a:lnTo>
                    <a:pt x="0" y="2117"/>
                  </a:lnTo>
                  <a:lnTo>
                    <a:pt x="2861" y="4234"/>
                  </a:lnTo>
                  <a:lnTo>
                    <a:pt x="28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4" name="Google Shape;629;p25">
              <a:extLst>
                <a:ext uri="{FF2B5EF4-FFF2-40B4-BE49-F238E27FC236}">
                  <a16:creationId xmlns:a16="http://schemas.microsoft.com/office/drawing/2014/main" id="{9E8494A2-FA86-1330-A1AF-DB1EDFB0BA49}"/>
                </a:ext>
              </a:extLst>
            </p:cNvPr>
            <p:cNvSpPr/>
            <p:nvPr/>
          </p:nvSpPr>
          <p:spPr>
            <a:xfrm>
              <a:off x="3826142" y="2595380"/>
              <a:ext cx="254100" cy="336150"/>
            </a:xfrm>
            <a:custGeom>
              <a:avLst/>
              <a:gdLst/>
              <a:ahLst/>
              <a:cxnLst/>
              <a:rect l="l" t="t" r="r" b="b"/>
              <a:pathLst>
                <a:path w="10164" h="13446" extrusionOk="0">
                  <a:moveTo>
                    <a:pt x="8468" y="3424"/>
                  </a:moveTo>
                  <a:cubicBezTo>
                    <a:pt x="8781" y="3424"/>
                    <a:pt x="9031" y="3677"/>
                    <a:pt x="9031" y="3990"/>
                  </a:cubicBezTo>
                  <a:cubicBezTo>
                    <a:pt x="9031" y="4300"/>
                    <a:pt x="8781" y="4553"/>
                    <a:pt x="8468" y="4553"/>
                  </a:cubicBezTo>
                  <a:lnTo>
                    <a:pt x="1693" y="4553"/>
                  </a:lnTo>
                  <a:cubicBezTo>
                    <a:pt x="1379" y="4553"/>
                    <a:pt x="1130" y="4300"/>
                    <a:pt x="1130" y="3990"/>
                  </a:cubicBezTo>
                  <a:cubicBezTo>
                    <a:pt x="1130" y="3677"/>
                    <a:pt x="1379" y="3424"/>
                    <a:pt x="1693" y="3424"/>
                  </a:cubicBezTo>
                  <a:close/>
                  <a:moveTo>
                    <a:pt x="8468" y="5682"/>
                  </a:moveTo>
                  <a:cubicBezTo>
                    <a:pt x="8781" y="5682"/>
                    <a:pt x="9031" y="5935"/>
                    <a:pt x="9031" y="6248"/>
                  </a:cubicBezTo>
                  <a:cubicBezTo>
                    <a:pt x="9031" y="6559"/>
                    <a:pt x="8781" y="6812"/>
                    <a:pt x="8468" y="6812"/>
                  </a:cubicBezTo>
                  <a:lnTo>
                    <a:pt x="1693" y="6812"/>
                  </a:lnTo>
                  <a:cubicBezTo>
                    <a:pt x="1379" y="6812"/>
                    <a:pt x="1130" y="6559"/>
                    <a:pt x="1130" y="6248"/>
                  </a:cubicBezTo>
                  <a:cubicBezTo>
                    <a:pt x="1130" y="5935"/>
                    <a:pt x="1379" y="5682"/>
                    <a:pt x="1693" y="5682"/>
                  </a:cubicBezTo>
                  <a:close/>
                  <a:moveTo>
                    <a:pt x="5080" y="7941"/>
                  </a:moveTo>
                  <a:cubicBezTo>
                    <a:pt x="5393" y="7941"/>
                    <a:pt x="5643" y="8194"/>
                    <a:pt x="5643" y="8507"/>
                  </a:cubicBezTo>
                  <a:cubicBezTo>
                    <a:pt x="5643" y="8817"/>
                    <a:pt x="5393" y="9070"/>
                    <a:pt x="5080" y="9070"/>
                  </a:cubicBezTo>
                  <a:lnTo>
                    <a:pt x="1693" y="9070"/>
                  </a:lnTo>
                  <a:cubicBezTo>
                    <a:pt x="1379" y="9070"/>
                    <a:pt x="1130" y="8817"/>
                    <a:pt x="1130" y="8507"/>
                  </a:cubicBezTo>
                  <a:cubicBezTo>
                    <a:pt x="1130" y="8194"/>
                    <a:pt x="1379" y="7941"/>
                    <a:pt x="1693" y="7941"/>
                  </a:cubicBezTo>
                  <a:close/>
                  <a:moveTo>
                    <a:pt x="563" y="0"/>
                  </a:moveTo>
                  <a:cubicBezTo>
                    <a:pt x="250" y="0"/>
                    <a:pt x="0" y="250"/>
                    <a:pt x="0" y="563"/>
                  </a:cubicBezTo>
                  <a:lnTo>
                    <a:pt x="0" y="9636"/>
                  </a:lnTo>
                  <a:lnTo>
                    <a:pt x="5080" y="13445"/>
                  </a:lnTo>
                  <a:lnTo>
                    <a:pt x="10163" y="9636"/>
                  </a:lnTo>
                  <a:lnTo>
                    <a:pt x="10163" y="563"/>
                  </a:lnTo>
                  <a:cubicBezTo>
                    <a:pt x="10163" y="250"/>
                    <a:pt x="9910" y="0"/>
                    <a:pt x="95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2" name="Google Shape;630;p25">
            <a:extLst>
              <a:ext uri="{FF2B5EF4-FFF2-40B4-BE49-F238E27FC236}">
                <a16:creationId xmlns:a16="http://schemas.microsoft.com/office/drawing/2014/main" id="{1273D5BE-4BB5-ABBF-7451-3FAE590676FB}"/>
              </a:ext>
            </a:extLst>
          </p:cNvPr>
          <p:cNvGrpSpPr/>
          <p:nvPr/>
        </p:nvGrpSpPr>
        <p:grpSpPr>
          <a:xfrm>
            <a:off x="6704992" y="3089540"/>
            <a:ext cx="358397" cy="358285"/>
            <a:chOff x="5060505" y="2595380"/>
            <a:chExt cx="481975" cy="481825"/>
          </a:xfrm>
        </p:grpSpPr>
        <p:sp>
          <p:nvSpPr>
            <p:cNvPr id="28" name="Google Shape;631;p25">
              <a:extLst>
                <a:ext uri="{FF2B5EF4-FFF2-40B4-BE49-F238E27FC236}">
                  <a16:creationId xmlns:a16="http://schemas.microsoft.com/office/drawing/2014/main" id="{44460766-B7DE-2CBA-732D-119A5FB4142B}"/>
                </a:ext>
              </a:extLst>
            </p:cNvPr>
            <p:cNvSpPr/>
            <p:nvPr/>
          </p:nvSpPr>
          <p:spPr>
            <a:xfrm>
              <a:off x="5060505" y="2595380"/>
              <a:ext cx="481975" cy="340675"/>
            </a:xfrm>
            <a:custGeom>
              <a:avLst/>
              <a:gdLst/>
              <a:ahLst/>
              <a:cxnLst/>
              <a:rect l="l" t="t" r="r" b="b"/>
              <a:pathLst>
                <a:path w="19279" h="13627" extrusionOk="0">
                  <a:moveTo>
                    <a:pt x="2262" y="2259"/>
                  </a:moveTo>
                  <a:cubicBezTo>
                    <a:pt x="2883" y="2259"/>
                    <a:pt x="3428" y="2765"/>
                    <a:pt x="3428" y="3389"/>
                  </a:cubicBezTo>
                  <a:lnTo>
                    <a:pt x="3428" y="7342"/>
                  </a:lnTo>
                  <a:cubicBezTo>
                    <a:pt x="3428" y="7366"/>
                    <a:pt x="3434" y="7394"/>
                    <a:pt x="3434" y="7418"/>
                  </a:cubicBezTo>
                  <a:lnTo>
                    <a:pt x="1636" y="6246"/>
                  </a:lnTo>
                  <a:cubicBezTo>
                    <a:pt x="1320" y="6035"/>
                    <a:pt x="1130" y="5683"/>
                    <a:pt x="1133" y="5304"/>
                  </a:cubicBezTo>
                  <a:lnTo>
                    <a:pt x="1133" y="3389"/>
                  </a:lnTo>
                  <a:cubicBezTo>
                    <a:pt x="1133" y="2765"/>
                    <a:pt x="1636" y="2259"/>
                    <a:pt x="2262" y="2259"/>
                  </a:cubicBezTo>
                  <a:close/>
                  <a:moveTo>
                    <a:pt x="17017" y="2259"/>
                  </a:moveTo>
                  <a:cubicBezTo>
                    <a:pt x="17641" y="2259"/>
                    <a:pt x="18147" y="2765"/>
                    <a:pt x="18147" y="3389"/>
                  </a:cubicBezTo>
                  <a:lnTo>
                    <a:pt x="18147" y="5307"/>
                  </a:lnTo>
                  <a:cubicBezTo>
                    <a:pt x="18147" y="5683"/>
                    <a:pt x="17957" y="6035"/>
                    <a:pt x="17644" y="6246"/>
                  </a:cubicBezTo>
                  <a:lnTo>
                    <a:pt x="15843" y="7421"/>
                  </a:lnTo>
                  <a:cubicBezTo>
                    <a:pt x="15843" y="7394"/>
                    <a:pt x="15849" y="7369"/>
                    <a:pt x="15849" y="7342"/>
                  </a:cubicBezTo>
                  <a:lnTo>
                    <a:pt x="15849" y="3389"/>
                  </a:lnTo>
                  <a:cubicBezTo>
                    <a:pt x="15849" y="2765"/>
                    <a:pt x="16394" y="2259"/>
                    <a:pt x="17017" y="2259"/>
                  </a:cubicBezTo>
                  <a:close/>
                  <a:moveTo>
                    <a:pt x="9638" y="2284"/>
                  </a:moveTo>
                  <a:cubicBezTo>
                    <a:pt x="9845" y="2284"/>
                    <a:pt x="10051" y="2381"/>
                    <a:pt x="10146" y="2576"/>
                  </a:cubicBezTo>
                  <a:lnTo>
                    <a:pt x="10883" y="4069"/>
                  </a:lnTo>
                  <a:lnTo>
                    <a:pt x="12534" y="4310"/>
                  </a:lnTo>
                  <a:cubicBezTo>
                    <a:pt x="12994" y="4376"/>
                    <a:pt x="13181" y="4945"/>
                    <a:pt x="12847" y="5274"/>
                  </a:cubicBezTo>
                  <a:lnTo>
                    <a:pt x="11651" y="6439"/>
                  </a:lnTo>
                  <a:lnTo>
                    <a:pt x="11934" y="8080"/>
                  </a:lnTo>
                  <a:cubicBezTo>
                    <a:pt x="11996" y="8445"/>
                    <a:pt x="11705" y="8742"/>
                    <a:pt x="11376" y="8742"/>
                  </a:cubicBezTo>
                  <a:cubicBezTo>
                    <a:pt x="11290" y="8742"/>
                    <a:pt x="11201" y="8721"/>
                    <a:pt x="11115" y="8676"/>
                  </a:cubicBezTo>
                  <a:lnTo>
                    <a:pt x="9637" y="7899"/>
                  </a:lnTo>
                  <a:lnTo>
                    <a:pt x="8161" y="8676"/>
                  </a:lnTo>
                  <a:cubicBezTo>
                    <a:pt x="8076" y="8721"/>
                    <a:pt x="7987" y="8742"/>
                    <a:pt x="7900" y="8742"/>
                  </a:cubicBezTo>
                  <a:cubicBezTo>
                    <a:pt x="7571" y="8742"/>
                    <a:pt x="7280" y="8445"/>
                    <a:pt x="7342" y="8080"/>
                  </a:cubicBezTo>
                  <a:lnTo>
                    <a:pt x="7625" y="6439"/>
                  </a:lnTo>
                  <a:lnTo>
                    <a:pt x="6430" y="5271"/>
                  </a:lnTo>
                  <a:cubicBezTo>
                    <a:pt x="6279" y="5120"/>
                    <a:pt x="6222" y="4897"/>
                    <a:pt x="6288" y="4692"/>
                  </a:cubicBezTo>
                  <a:cubicBezTo>
                    <a:pt x="6355" y="4488"/>
                    <a:pt x="6532" y="4340"/>
                    <a:pt x="6743" y="4310"/>
                  </a:cubicBezTo>
                  <a:lnTo>
                    <a:pt x="8393" y="4069"/>
                  </a:lnTo>
                  <a:lnTo>
                    <a:pt x="9131" y="2576"/>
                  </a:lnTo>
                  <a:cubicBezTo>
                    <a:pt x="9226" y="2381"/>
                    <a:pt x="9432" y="2284"/>
                    <a:pt x="9638" y="2284"/>
                  </a:cubicBezTo>
                  <a:close/>
                  <a:moveTo>
                    <a:pt x="3994" y="1"/>
                  </a:moveTo>
                  <a:cubicBezTo>
                    <a:pt x="3681" y="1"/>
                    <a:pt x="3428" y="254"/>
                    <a:pt x="3428" y="567"/>
                  </a:cubicBezTo>
                  <a:lnTo>
                    <a:pt x="3428" y="1443"/>
                  </a:lnTo>
                  <a:cubicBezTo>
                    <a:pt x="3072" y="1242"/>
                    <a:pt x="2669" y="1133"/>
                    <a:pt x="2262" y="1130"/>
                  </a:cubicBezTo>
                  <a:cubicBezTo>
                    <a:pt x="1013" y="1130"/>
                    <a:pt x="4" y="2142"/>
                    <a:pt x="4" y="3389"/>
                  </a:cubicBezTo>
                  <a:lnTo>
                    <a:pt x="4" y="5307"/>
                  </a:lnTo>
                  <a:cubicBezTo>
                    <a:pt x="1" y="6060"/>
                    <a:pt x="380" y="6767"/>
                    <a:pt x="1010" y="7186"/>
                  </a:cubicBezTo>
                  <a:lnTo>
                    <a:pt x="3681" y="8941"/>
                  </a:lnTo>
                  <a:cubicBezTo>
                    <a:pt x="3690" y="8947"/>
                    <a:pt x="3702" y="8944"/>
                    <a:pt x="3714" y="8950"/>
                  </a:cubicBezTo>
                  <a:cubicBezTo>
                    <a:pt x="4129" y="10107"/>
                    <a:pt x="5006" y="11037"/>
                    <a:pt x="6297" y="11642"/>
                  </a:cubicBezTo>
                  <a:cubicBezTo>
                    <a:pt x="7137" y="12034"/>
                    <a:pt x="7692" y="12817"/>
                    <a:pt x="7866" y="13627"/>
                  </a:cubicBezTo>
                  <a:lnTo>
                    <a:pt x="11386" y="13627"/>
                  </a:lnTo>
                  <a:cubicBezTo>
                    <a:pt x="11504" y="12844"/>
                    <a:pt x="11949" y="12067"/>
                    <a:pt x="12648" y="11676"/>
                  </a:cubicBezTo>
                  <a:cubicBezTo>
                    <a:pt x="14003" y="10908"/>
                    <a:pt x="15027" y="10101"/>
                    <a:pt x="15521" y="8965"/>
                  </a:cubicBezTo>
                  <a:cubicBezTo>
                    <a:pt x="15545" y="8953"/>
                    <a:pt x="15575" y="8956"/>
                    <a:pt x="15599" y="8941"/>
                  </a:cubicBezTo>
                  <a:lnTo>
                    <a:pt x="18273" y="7186"/>
                  </a:lnTo>
                  <a:cubicBezTo>
                    <a:pt x="18899" y="6767"/>
                    <a:pt x="19279" y="6063"/>
                    <a:pt x="19279" y="5307"/>
                  </a:cubicBezTo>
                  <a:lnTo>
                    <a:pt x="19279" y="3389"/>
                  </a:lnTo>
                  <a:cubicBezTo>
                    <a:pt x="19276" y="2142"/>
                    <a:pt x="18267" y="1130"/>
                    <a:pt x="17020" y="1130"/>
                  </a:cubicBezTo>
                  <a:cubicBezTo>
                    <a:pt x="16611" y="1133"/>
                    <a:pt x="16207" y="1242"/>
                    <a:pt x="15852" y="1443"/>
                  </a:cubicBezTo>
                  <a:lnTo>
                    <a:pt x="15852" y="567"/>
                  </a:lnTo>
                  <a:cubicBezTo>
                    <a:pt x="15852" y="254"/>
                    <a:pt x="15599" y="1"/>
                    <a:pt x="152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9" name="Google Shape;632;p25">
              <a:extLst>
                <a:ext uri="{FF2B5EF4-FFF2-40B4-BE49-F238E27FC236}">
                  <a16:creationId xmlns:a16="http://schemas.microsoft.com/office/drawing/2014/main" id="{D154B4FE-10AC-8A6C-9AF9-C0DB5BE364A2}"/>
                </a:ext>
              </a:extLst>
            </p:cNvPr>
            <p:cNvSpPr/>
            <p:nvPr/>
          </p:nvSpPr>
          <p:spPr>
            <a:xfrm>
              <a:off x="5174405" y="2964280"/>
              <a:ext cx="254100" cy="112925"/>
            </a:xfrm>
            <a:custGeom>
              <a:avLst/>
              <a:gdLst/>
              <a:ahLst/>
              <a:cxnLst/>
              <a:rect l="l" t="t" r="r" b="b"/>
              <a:pathLst>
                <a:path w="10164" h="4517" extrusionOk="0">
                  <a:moveTo>
                    <a:pt x="2259" y="0"/>
                  </a:moveTo>
                  <a:cubicBezTo>
                    <a:pt x="1636" y="0"/>
                    <a:pt x="1130" y="506"/>
                    <a:pt x="1130" y="1129"/>
                  </a:cubicBezTo>
                  <a:lnTo>
                    <a:pt x="1130" y="1695"/>
                  </a:lnTo>
                  <a:lnTo>
                    <a:pt x="2825" y="1695"/>
                  </a:lnTo>
                  <a:cubicBezTo>
                    <a:pt x="3136" y="1695"/>
                    <a:pt x="3389" y="1945"/>
                    <a:pt x="3389" y="2258"/>
                  </a:cubicBezTo>
                  <a:cubicBezTo>
                    <a:pt x="3389" y="2572"/>
                    <a:pt x="3136" y="2825"/>
                    <a:pt x="2825" y="2825"/>
                  </a:cubicBezTo>
                  <a:lnTo>
                    <a:pt x="567" y="2825"/>
                  </a:lnTo>
                  <a:cubicBezTo>
                    <a:pt x="254" y="2825"/>
                    <a:pt x="1" y="3075"/>
                    <a:pt x="1" y="3388"/>
                  </a:cubicBezTo>
                  <a:lnTo>
                    <a:pt x="1" y="3954"/>
                  </a:lnTo>
                  <a:cubicBezTo>
                    <a:pt x="1" y="4264"/>
                    <a:pt x="254" y="4517"/>
                    <a:pt x="567" y="4517"/>
                  </a:cubicBezTo>
                  <a:lnTo>
                    <a:pt x="9601" y="4517"/>
                  </a:lnTo>
                  <a:cubicBezTo>
                    <a:pt x="9911" y="4517"/>
                    <a:pt x="10164" y="4264"/>
                    <a:pt x="10164" y="3954"/>
                  </a:cubicBezTo>
                  <a:lnTo>
                    <a:pt x="10164" y="3388"/>
                  </a:lnTo>
                  <a:cubicBezTo>
                    <a:pt x="10164" y="3075"/>
                    <a:pt x="9911" y="2825"/>
                    <a:pt x="9601" y="2825"/>
                  </a:cubicBezTo>
                  <a:lnTo>
                    <a:pt x="7342" y="2825"/>
                  </a:lnTo>
                  <a:cubicBezTo>
                    <a:pt x="7029" y="2825"/>
                    <a:pt x="6776" y="2572"/>
                    <a:pt x="6776" y="2258"/>
                  </a:cubicBezTo>
                  <a:cubicBezTo>
                    <a:pt x="6776" y="1945"/>
                    <a:pt x="7029" y="1695"/>
                    <a:pt x="7342" y="1695"/>
                  </a:cubicBezTo>
                  <a:lnTo>
                    <a:pt x="9035" y="1695"/>
                  </a:lnTo>
                  <a:lnTo>
                    <a:pt x="9035" y="1129"/>
                  </a:lnTo>
                  <a:cubicBezTo>
                    <a:pt x="9035" y="506"/>
                    <a:pt x="8529" y="0"/>
                    <a:pt x="79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0" name="Google Shape;633;p25">
              <a:extLst>
                <a:ext uri="{FF2B5EF4-FFF2-40B4-BE49-F238E27FC236}">
                  <a16:creationId xmlns:a16="http://schemas.microsoft.com/office/drawing/2014/main" id="{369965D6-64E1-F1E6-BA97-0A2E978FDFAC}"/>
                </a:ext>
              </a:extLst>
            </p:cNvPr>
            <p:cNvSpPr/>
            <p:nvPr/>
          </p:nvSpPr>
          <p:spPr>
            <a:xfrm>
              <a:off x="5261430" y="2697855"/>
              <a:ext cx="79975" cy="76125"/>
            </a:xfrm>
            <a:custGeom>
              <a:avLst/>
              <a:gdLst/>
              <a:ahLst/>
              <a:cxnLst/>
              <a:rect l="l" t="t" r="r" b="b"/>
              <a:pathLst>
                <a:path w="3199" h="3045" extrusionOk="0">
                  <a:moveTo>
                    <a:pt x="1603" y="0"/>
                  </a:moveTo>
                  <a:lnTo>
                    <a:pt x="1238" y="738"/>
                  </a:lnTo>
                  <a:cubicBezTo>
                    <a:pt x="1157" y="904"/>
                    <a:pt x="998" y="1018"/>
                    <a:pt x="814" y="1045"/>
                  </a:cubicBezTo>
                  <a:lnTo>
                    <a:pt x="1" y="1163"/>
                  </a:lnTo>
                  <a:lnTo>
                    <a:pt x="588" y="1735"/>
                  </a:lnTo>
                  <a:cubicBezTo>
                    <a:pt x="721" y="1864"/>
                    <a:pt x="784" y="2051"/>
                    <a:pt x="751" y="2235"/>
                  </a:cubicBezTo>
                  <a:lnTo>
                    <a:pt x="612" y="3045"/>
                  </a:lnTo>
                  <a:lnTo>
                    <a:pt x="1338" y="2662"/>
                  </a:lnTo>
                  <a:cubicBezTo>
                    <a:pt x="1421" y="2619"/>
                    <a:pt x="1511" y="2597"/>
                    <a:pt x="1601" y="2597"/>
                  </a:cubicBezTo>
                  <a:cubicBezTo>
                    <a:pt x="1691" y="2597"/>
                    <a:pt x="1781" y="2619"/>
                    <a:pt x="1862" y="2662"/>
                  </a:cubicBezTo>
                  <a:lnTo>
                    <a:pt x="2588" y="3045"/>
                  </a:lnTo>
                  <a:lnTo>
                    <a:pt x="2452" y="2235"/>
                  </a:lnTo>
                  <a:cubicBezTo>
                    <a:pt x="2419" y="2051"/>
                    <a:pt x="2479" y="1864"/>
                    <a:pt x="2612" y="1735"/>
                  </a:cubicBezTo>
                  <a:lnTo>
                    <a:pt x="3199" y="1163"/>
                  </a:lnTo>
                  <a:lnTo>
                    <a:pt x="2389" y="1045"/>
                  </a:lnTo>
                  <a:cubicBezTo>
                    <a:pt x="2205" y="1018"/>
                    <a:pt x="2045" y="904"/>
                    <a:pt x="1964" y="735"/>
                  </a:cubicBezTo>
                  <a:lnTo>
                    <a:pt x="1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pic>
        <p:nvPicPr>
          <p:cNvPr id="2" name="Graphique 1" descr="Carte avec repère contour">
            <a:extLst>
              <a:ext uri="{FF2B5EF4-FFF2-40B4-BE49-F238E27FC236}">
                <a16:creationId xmlns:a16="http://schemas.microsoft.com/office/drawing/2014/main" id="{648ADEB2-1705-2869-5A75-7E7FC8B1D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83718" y="2908300"/>
            <a:ext cx="670983" cy="618067"/>
          </a:xfrm>
          <a:prstGeom prst="rect">
            <a:avLst/>
          </a:prstGeom>
        </p:spPr>
      </p:pic>
      <p:pic>
        <p:nvPicPr>
          <p:cNvPr id="6" name="Graphique 5" descr="Mégaphone contour">
            <a:extLst>
              <a:ext uri="{FF2B5EF4-FFF2-40B4-BE49-F238E27FC236}">
                <a16:creationId xmlns:a16="http://schemas.microsoft.com/office/drawing/2014/main" id="{C4CA2F5E-F83D-012B-56E5-54354B5203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25120" y="3789975"/>
            <a:ext cx="499027" cy="49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33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74B73E07-446C-E9B2-DA1D-C46BEFA2B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5" y="-292542"/>
            <a:ext cx="6261100" cy="966258"/>
          </a:xfrm>
        </p:spPr>
        <p:txBody>
          <a:bodyPr/>
          <a:lstStyle/>
          <a:p>
            <a:r>
              <a:rPr lang="fr-FR"/>
              <a:t>Nous avons besoin de vous !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63A893-C0C8-2202-2B53-2B6F079AF7B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1496675" y="6356345"/>
            <a:ext cx="495300" cy="365125"/>
          </a:xfrm>
        </p:spPr>
        <p:txBody>
          <a:bodyPr/>
          <a:lstStyle/>
          <a:p>
            <a:fld id="{2BDF7A42-1B28-A64E-B1B5-DA5A57B9862A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4FB1FABE-F131-B567-6F4D-E490EDE925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699" y="5172304"/>
            <a:ext cx="817060" cy="45768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BB6D825-4E07-918C-ADDF-24C1F82D72C2}"/>
              </a:ext>
            </a:extLst>
          </p:cNvPr>
          <p:cNvSpPr txBox="1"/>
          <p:nvPr/>
        </p:nvSpPr>
        <p:spPr>
          <a:xfrm>
            <a:off x="4379" y="867628"/>
            <a:ext cx="2974705" cy="984885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/>
              <a:t>Pour qui ?</a:t>
            </a:r>
            <a:endParaRPr lang="fr-FR" sz="2000"/>
          </a:p>
          <a:p>
            <a:pPr algn="ctr"/>
            <a:r>
              <a:rPr lang="fr-FR" sz="1400"/>
              <a:t>  Clients venus sur le territoire depuis </a:t>
            </a:r>
            <a:r>
              <a:rPr lang="fr-FR" sz="1400" b="1"/>
              <a:t>le 1er mai 2024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AAD7B1-1223-DD1C-7DC9-B5873D713D44}"/>
              </a:ext>
            </a:extLst>
          </p:cNvPr>
          <p:cNvSpPr txBox="1"/>
          <p:nvPr/>
        </p:nvSpPr>
        <p:spPr>
          <a:xfrm>
            <a:off x="26734" y="3829024"/>
            <a:ext cx="2983811" cy="98488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2000" b="1"/>
              <a:t>Notre objectif  :</a:t>
            </a:r>
            <a:endParaRPr lang="fr-FR" sz="2000"/>
          </a:p>
          <a:p>
            <a:pPr algn="ctr"/>
            <a:r>
              <a:rPr lang="fr-FR" sz="1400"/>
              <a:t> 1400 à 2500 réponses</a:t>
            </a:r>
          </a:p>
          <a:p>
            <a:pPr algn="ctr"/>
            <a:r>
              <a:rPr lang="fr-FR" sz="1200"/>
              <a:t> </a:t>
            </a:r>
            <a:r>
              <a:rPr lang="fr-FR" sz="1200" i="1"/>
              <a:t>(selon l'implication de tous dans l’envoi des enquêtes)</a:t>
            </a:r>
            <a:endParaRPr lang="fr-FR" sz="12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B65AB82-4CEF-5ED9-5D54-456739FDCF07}"/>
              </a:ext>
            </a:extLst>
          </p:cNvPr>
          <p:cNvSpPr txBox="1"/>
          <p:nvPr/>
        </p:nvSpPr>
        <p:spPr>
          <a:xfrm>
            <a:off x="106044" y="5621760"/>
            <a:ext cx="2875893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1400" b="1"/>
              <a:t>Comme l’union fait la force, diffusez régulièrement SVP le questionnaire à vos clients !  </a:t>
            </a:r>
          </a:p>
        </p:txBody>
      </p:sp>
      <p:sp>
        <p:nvSpPr>
          <p:cNvPr id="68" name="Google Shape;235;p18">
            <a:extLst>
              <a:ext uri="{FF2B5EF4-FFF2-40B4-BE49-F238E27FC236}">
                <a16:creationId xmlns:a16="http://schemas.microsoft.com/office/drawing/2014/main" id="{E8897548-6B66-5599-0BF0-595284723348}"/>
              </a:ext>
            </a:extLst>
          </p:cNvPr>
          <p:cNvSpPr txBox="1"/>
          <p:nvPr/>
        </p:nvSpPr>
        <p:spPr>
          <a:xfrm>
            <a:off x="3561397" y="2058729"/>
            <a:ext cx="2728651" cy="2317307"/>
          </a:xfrm>
          <a:prstGeom prst="rect">
            <a:avLst/>
          </a:prstGeom>
          <a:solidFill>
            <a:srgbClr val="FBBC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b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Diffusez directement le questionnaire à vos clients</a:t>
            </a:r>
            <a:r>
              <a:rPr lang="fr-FR" sz="1800" b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 :</a:t>
            </a:r>
            <a:endParaRPr lang="fr-FR" sz="1800" b="1">
              <a:solidFill>
                <a:schemeClr val="tx1"/>
              </a:solidFill>
              <a:ea typeface="Fira Sans Extra Condensed SemiBold"/>
              <a:sym typeface="Fira Sans Extra Condensed SemiBold"/>
            </a:endParaRPr>
          </a:p>
          <a:p>
            <a:pPr algn="ctr"/>
            <a:endParaRPr lang="fr-FR" sz="1800" b="1">
              <a:solidFill>
                <a:schemeClr val="tx1"/>
              </a:solidFill>
              <a:latin typeface="+mn-lt"/>
              <a:ea typeface="Fira Sans Extra Condensed SemiBold"/>
              <a:cs typeface="Fira Sans Extra Condensed SemiBold"/>
              <a:sym typeface="Fira Sans Extra Condensed SemiBold"/>
            </a:endParaRPr>
          </a:p>
          <a:p>
            <a:pPr algn="ctr"/>
            <a:r>
              <a:rPr lang="fr-FR" sz="1800" b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-&gt;</a:t>
            </a:r>
            <a:r>
              <a:rPr lang="fr-FR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 Lien avec </a:t>
            </a:r>
            <a:r>
              <a:rPr lang="fr-FR" err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Qr</a:t>
            </a:r>
            <a:r>
              <a:rPr lang="fr-FR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 code personnalisé fourni par G2A </a:t>
            </a:r>
            <a:endParaRPr lang="fr-FR">
              <a:solidFill>
                <a:schemeClr val="tx1"/>
              </a:solidFill>
              <a:latin typeface="+mn-lt"/>
              <a:ea typeface="Fira Sans Extra Condensed SemiBold"/>
              <a:cs typeface="Fira Sans Extra Condensed SemiBold"/>
            </a:endParaRPr>
          </a:p>
          <a:p>
            <a:pPr algn="ctr"/>
            <a:endParaRPr lang="fr-FR" i="1">
              <a:solidFill>
                <a:schemeClr val="tx1"/>
              </a:solidFill>
              <a:latin typeface="+mn-lt"/>
              <a:ea typeface="Fira Sans Extra Condensed SemiBold"/>
              <a:cs typeface="Fira Sans Extra Condensed SemiBold"/>
              <a:sym typeface="Fira Sans Extra Condensed SemiBold"/>
            </a:endParaRPr>
          </a:p>
          <a:p>
            <a:pPr algn="ctr"/>
            <a:r>
              <a:rPr lang="fr-FR" i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(via vos messages de remerciements, newsletters, insertion site web)</a:t>
            </a:r>
            <a:endParaRPr i="1">
              <a:solidFill>
                <a:schemeClr val="tx1"/>
              </a:solidFill>
              <a:latin typeface="+mn-lt"/>
              <a:ea typeface="Fira Sans Extra Condensed SemiBold"/>
              <a:cs typeface="Fira Sans Extra Condensed SemiBold"/>
            </a:endParaRPr>
          </a:p>
        </p:txBody>
      </p:sp>
      <p:sp>
        <p:nvSpPr>
          <p:cNvPr id="69" name="Google Shape;237;p18">
            <a:extLst>
              <a:ext uri="{FF2B5EF4-FFF2-40B4-BE49-F238E27FC236}">
                <a16:creationId xmlns:a16="http://schemas.microsoft.com/office/drawing/2014/main" id="{349CF25B-2ACB-214A-F476-34615E103E30}"/>
              </a:ext>
            </a:extLst>
          </p:cNvPr>
          <p:cNvSpPr txBox="1"/>
          <p:nvPr/>
        </p:nvSpPr>
        <p:spPr>
          <a:xfrm>
            <a:off x="6696408" y="2030060"/>
            <a:ext cx="2483353" cy="964070"/>
          </a:xfrm>
          <a:prstGeom prst="rect">
            <a:avLst/>
          </a:prstGeom>
          <a:solidFill>
            <a:srgbClr val="FFDB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Bef>
                <a:spcPts val="800"/>
              </a:spcBef>
            </a:pPr>
            <a:r>
              <a:rPr lang="fr-FR" b="1">
                <a:solidFill>
                  <a:schemeClr val="tx1"/>
                </a:solidFill>
                <a:latin typeface="+mn-lt"/>
                <a:sym typeface="Fira Sans Extra Condensed SemiBold"/>
              </a:rPr>
              <a:t>Partagez vos contacts/mails clients à G2A*</a:t>
            </a:r>
            <a:endParaRPr lang="fr-FR">
              <a:solidFill>
                <a:schemeClr val="tx1"/>
              </a:solidFill>
            </a:endParaRPr>
          </a:p>
          <a:p>
            <a:pPr algn="ctr"/>
            <a:r>
              <a:rPr lang="fr-FR" sz="1200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 1 fois / mois </a:t>
            </a:r>
            <a:endParaRPr lang="fr-FR" sz="1200">
              <a:solidFill>
                <a:schemeClr val="tx1"/>
              </a:solidFill>
              <a:latin typeface="+mn-lt"/>
              <a:ea typeface="Fira Sans Extra Condensed SemiBold"/>
              <a:cs typeface="Fira Sans Extra Condensed SemiBold"/>
            </a:endParaRP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12E10F8D-6EA8-189D-4EDB-220BE0FD8323}"/>
              </a:ext>
            </a:extLst>
          </p:cNvPr>
          <p:cNvSpPr txBox="1"/>
          <p:nvPr/>
        </p:nvSpPr>
        <p:spPr>
          <a:xfrm>
            <a:off x="9572884" y="2023848"/>
            <a:ext cx="2485673" cy="27546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fr-FR" sz="1100" b="1"/>
          </a:p>
          <a:p>
            <a:pPr algn="ctr"/>
            <a:r>
              <a:rPr lang="fr-FR" sz="1200"/>
              <a:t>Politique de confidentialité de G2A</a:t>
            </a:r>
            <a:r>
              <a:rPr lang="fr-FR" sz="1200" b="1"/>
              <a:t> </a:t>
            </a:r>
            <a:r>
              <a:rPr lang="fr-FR" sz="1200" b="1">
                <a:solidFill>
                  <a:srgbClr val="C00000"/>
                </a:solidFill>
              </a:rPr>
              <a:t>à signer</a:t>
            </a:r>
            <a:r>
              <a:rPr lang="fr-FR" sz="1200">
                <a:solidFill>
                  <a:srgbClr val="C00000"/>
                </a:solidFill>
              </a:rPr>
              <a:t> </a:t>
            </a:r>
            <a:r>
              <a:rPr lang="fr-FR" sz="1200"/>
              <a:t>des deux parties </a:t>
            </a:r>
            <a:endParaRPr lang="fr-FR" sz="1200">
              <a:highlight>
                <a:srgbClr val="FFFF00"/>
              </a:highlight>
            </a:endParaRPr>
          </a:p>
          <a:p>
            <a:endParaRPr lang="fr-FR" sz="900">
              <a:solidFill>
                <a:srgbClr val="3C3C3C"/>
              </a:solidFill>
              <a:latin typeface="Montserrat Light"/>
              <a:cs typeface="Times New Roman"/>
            </a:endParaRPr>
          </a:p>
          <a:p>
            <a:r>
              <a:rPr lang="fr-FR" sz="1200">
                <a:solidFill>
                  <a:srgbClr val="0070C0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Politique de confidentialité G2A</a:t>
            </a:r>
            <a:endParaRPr lang="fr-FR" sz="1200">
              <a:solidFill>
                <a:srgbClr val="0070C0"/>
              </a:solidFill>
              <a:ea typeface="+mn-lt"/>
              <a:cs typeface="+mn-lt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fr-FR" sz="1200">
              <a:solidFill>
                <a:srgbClr val="0070C0"/>
              </a:solidFill>
              <a:ea typeface="+mn-lt"/>
              <a:cs typeface="+mn-lt"/>
            </a:endParaRPr>
          </a:p>
          <a:p>
            <a:r>
              <a:rPr lang="fr-FR" sz="1200">
                <a:solidFill>
                  <a:srgbClr val="0070C0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Attestation de conformité au RGPD G2A - mai 2024</a:t>
            </a:r>
            <a:endParaRPr lang="fr-FR" sz="1200">
              <a:solidFill>
                <a:srgbClr val="0070C0"/>
              </a:solidFill>
              <a:ea typeface="+mn-lt"/>
              <a:cs typeface="+mn-lt"/>
            </a:endParaRPr>
          </a:p>
          <a:p>
            <a:endParaRPr lang="fr-FR" sz="1200">
              <a:solidFill>
                <a:srgbClr val="0070C0"/>
              </a:solidFill>
              <a:highlight>
                <a:srgbClr val="FFFF00"/>
              </a:highlight>
              <a:ea typeface="+mn-lt"/>
              <a:cs typeface="+mn-lt"/>
            </a:endParaRPr>
          </a:p>
          <a:p>
            <a:r>
              <a:rPr lang="fr-FR" sz="1200">
                <a:solidFill>
                  <a:srgbClr val="0070C0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Certificat ISO 20252 V2012 G2A Consulting 2023</a:t>
            </a:r>
            <a:endParaRPr lang="fr-FR">
              <a:solidFill>
                <a:srgbClr val="0070C0"/>
              </a:solidFill>
            </a:endParaRPr>
          </a:p>
          <a:p>
            <a:endParaRPr lang="fr-FR" sz="1200">
              <a:solidFill>
                <a:srgbClr val="0000FF"/>
              </a:solidFill>
              <a:highlight>
                <a:srgbClr val="FFFF00"/>
              </a:highlight>
              <a:latin typeface="Montserrat Light"/>
              <a:cs typeface="Times New Roman"/>
            </a:endParaRPr>
          </a:p>
          <a:p>
            <a:endParaRPr lang="fr-FR" sz="1200">
              <a:solidFill>
                <a:srgbClr val="0000FF"/>
              </a:solidFill>
              <a:highlight>
                <a:srgbClr val="FFFF00"/>
              </a:highlight>
              <a:latin typeface="Times New Roman"/>
              <a:cs typeface="Times New Roman"/>
            </a:endParaRPr>
          </a:p>
          <a:p>
            <a:endParaRPr lang="fr-FR" sz="900">
              <a:highlight>
                <a:srgbClr val="FFFF00"/>
              </a:highlight>
            </a:endParaRPr>
          </a:p>
        </p:txBody>
      </p:sp>
      <p:sp>
        <p:nvSpPr>
          <p:cNvPr id="116" name="Google Shape;237;p18">
            <a:extLst>
              <a:ext uri="{FF2B5EF4-FFF2-40B4-BE49-F238E27FC236}">
                <a16:creationId xmlns:a16="http://schemas.microsoft.com/office/drawing/2014/main" id="{1BD507DE-3674-1E0F-4B2C-26DC4BB42FEF}"/>
              </a:ext>
            </a:extLst>
          </p:cNvPr>
          <p:cNvSpPr txBox="1"/>
          <p:nvPr/>
        </p:nvSpPr>
        <p:spPr>
          <a:xfrm>
            <a:off x="6679513" y="3563937"/>
            <a:ext cx="2496437" cy="800289"/>
          </a:xfrm>
          <a:prstGeom prst="rect">
            <a:avLst/>
          </a:prstGeom>
          <a:solidFill>
            <a:srgbClr val="FFDB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b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G2A se charge de l’envoi et des relances </a:t>
            </a:r>
            <a:endParaRPr lang="fr-FR">
              <a:solidFill>
                <a:schemeClr val="tx1"/>
              </a:solidFill>
              <a:latin typeface="+mn-lt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120" name="Google Shape;235;p18">
            <a:extLst>
              <a:ext uri="{FF2B5EF4-FFF2-40B4-BE49-F238E27FC236}">
                <a16:creationId xmlns:a16="http://schemas.microsoft.com/office/drawing/2014/main" id="{7A1A09BC-2450-62F2-853B-43278E9A2BA7}"/>
              </a:ext>
            </a:extLst>
          </p:cNvPr>
          <p:cNvSpPr txBox="1"/>
          <p:nvPr/>
        </p:nvSpPr>
        <p:spPr>
          <a:xfrm>
            <a:off x="3563352" y="4860692"/>
            <a:ext cx="5617040" cy="647128"/>
          </a:xfrm>
          <a:prstGeom prst="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b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Analyse individuelle offerte par G2A</a:t>
            </a:r>
            <a:r>
              <a:rPr lang="fr-FR" sz="1100" b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 </a:t>
            </a:r>
          </a:p>
          <a:p>
            <a:pPr algn="ctr"/>
            <a:r>
              <a:rPr lang="fr-FR" sz="1050" b="1" i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pour un minimum de 100 répondants par saison </a:t>
            </a:r>
            <a:endParaRPr lang="fr-FR" sz="1050" b="1" i="1">
              <a:solidFill>
                <a:schemeClr val="tx1"/>
              </a:solidFill>
              <a:latin typeface="+mn-lt"/>
              <a:ea typeface="Fira Sans Extra Condensed SemiBold"/>
              <a:cs typeface="Fira Sans Extra Condensed SemiBold"/>
            </a:endParaRPr>
          </a:p>
        </p:txBody>
      </p:sp>
      <p:sp>
        <p:nvSpPr>
          <p:cNvPr id="10" name="Google Shape;235;p18">
            <a:extLst>
              <a:ext uri="{FF2B5EF4-FFF2-40B4-BE49-F238E27FC236}">
                <a16:creationId xmlns:a16="http://schemas.microsoft.com/office/drawing/2014/main" id="{AC3D00EB-A1B7-C215-F170-86D224700098}"/>
              </a:ext>
            </a:extLst>
          </p:cNvPr>
          <p:cNvSpPr txBox="1"/>
          <p:nvPr/>
        </p:nvSpPr>
        <p:spPr>
          <a:xfrm>
            <a:off x="3558376" y="6073552"/>
            <a:ext cx="5620496" cy="717537"/>
          </a:xfrm>
          <a:prstGeom prst="rect">
            <a:avLst/>
          </a:prstGeom>
          <a:solidFill>
            <a:srgbClr val="FFF4D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b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Installez dans vos locaux l’affiche avec </a:t>
            </a:r>
            <a:r>
              <a:rPr lang="fr-FR" b="1" err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Qr</a:t>
            </a:r>
            <a:r>
              <a:rPr lang="fr-FR" b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 code générique fournit par l’office</a:t>
            </a:r>
            <a:endParaRPr lang="fr-FR" b="1">
              <a:solidFill>
                <a:schemeClr val="tx1"/>
              </a:solidFill>
              <a:latin typeface="+mn-lt"/>
              <a:ea typeface="Fira Sans Extra Condensed SemiBold"/>
              <a:cs typeface="Fira Sans Extra Condensed SemiBold"/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i="1">
                <a:solidFill>
                  <a:schemeClr val="tx1"/>
                </a:solidFill>
                <a:latin typeface="+mn-lt"/>
                <a:ea typeface="Fira Sans Extra Condensed SemiBold"/>
                <a:cs typeface="Fira Sans Extra Condensed SemiBold"/>
                <a:sym typeface="Fira Sans Extra Condensed SemiBold"/>
              </a:rPr>
              <a:t>Demandez-nous des chevalets</a:t>
            </a:r>
            <a:endParaRPr sz="1100" i="1">
              <a:solidFill>
                <a:schemeClr val="tx1"/>
              </a:solidFill>
              <a:latin typeface="+mn-lt"/>
              <a:ea typeface="Fira Sans Extra Condensed SemiBold"/>
              <a:cs typeface="Fira Sans Extra Condensed SemiBold"/>
            </a:endParaRPr>
          </a:p>
        </p:txBody>
      </p:sp>
      <p:pic>
        <p:nvPicPr>
          <p:cNvPr id="8" name="Graphique 7" descr="Badge à suivre avec un remplissage uni">
            <a:extLst>
              <a:ext uri="{FF2B5EF4-FFF2-40B4-BE49-F238E27FC236}">
                <a16:creationId xmlns:a16="http://schemas.microsoft.com/office/drawing/2014/main" id="{184743B2-755C-6C35-EBCF-90C72DC2DD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32755" y="3014866"/>
            <a:ext cx="585644" cy="558445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F1452E5-46BB-ACAE-7EF5-789F0886D4ED}"/>
              </a:ext>
            </a:extLst>
          </p:cNvPr>
          <p:cNvSpPr txBox="1"/>
          <p:nvPr/>
        </p:nvSpPr>
        <p:spPr>
          <a:xfrm rot="20580000">
            <a:off x="3184848" y="4623749"/>
            <a:ext cx="1126774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b="1">
                <a:solidFill>
                  <a:srgbClr val="FF0000"/>
                </a:solidFill>
              </a:rPr>
              <a:t>BONUS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3" name="Google Shape;202;p18">
            <a:extLst>
              <a:ext uri="{FF2B5EF4-FFF2-40B4-BE49-F238E27FC236}">
                <a16:creationId xmlns:a16="http://schemas.microsoft.com/office/drawing/2014/main" id="{A39B470A-6475-094B-7FCD-8CFE645B5481}"/>
              </a:ext>
            </a:extLst>
          </p:cNvPr>
          <p:cNvSpPr/>
          <p:nvPr/>
        </p:nvSpPr>
        <p:spPr>
          <a:xfrm>
            <a:off x="4101169" y="677227"/>
            <a:ext cx="4544968" cy="563273"/>
          </a:xfrm>
          <a:prstGeom prst="rect">
            <a:avLst/>
          </a:prstGeom>
          <a:solidFill>
            <a:srgbClr val="694711"/>
          </a:solidFill>
          <a:ln>
            <a:solidFill>
              <a:schemeClr val="bg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sz="2400" b="1">
                <a:solidFill>
                  <a:schemeClr val="bg1"/>
                </a:solidFill>
                <a:latin typeface="Montserrat Bold"/>
              </a:rPr>
              <a:t>2 possibilités de diffusion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43F02516-5A8C-25A1-007F-91B9E325065E}"/>
              </a:ext>
            </a:extLst>
          </p:cNvPr>
          <p:cNvCxnSpPr/>
          <p:nvPr/>
        </p:nvCxnSpPr>
        <p:spPr>
          <a:xfrm flipH="1">
            <a:off x="5074692" y="1287297"/>
            <a:ext cx="907293" cy="3878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005011DC-7684-8C05-9B99-E0C69313C190}"/>
              </a:ext>
            </a:extLst>
          </p:cNvPr>
          <p:cNvCxnSpPr>
            <a:cxnSpLocks/>
          </p:cNvCxnSpPr>
          <p:nvPr/>
        </p:nvCxnSpPr>
        <p:spPr>
          <a:xfrm>
            <a:off x="7008409" y="1281469"/>
            <a:ext cx="812613" cy="3973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036A9EB3-4162-030B-4B17-3FF8E1578FB1}"/>
              </a:ext>
            </a:extLst>
          </p:cNvPr>
          <p:cNvSpPr txBox="1"/>
          <p:nvPr/>
        </p:nvSpPr>
        <p:spPr>
          <a:xfrm>
            <a:off x="26734" y="2305024"/>
            <a:ext cx="2983811" cy="104644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2000" b="1">
                <a:ea typeface="+mn-lt"/>
                <a:cs typeface="+mn-lt"/>
              </a:rPr>
              <a:t>Pourquoi ?</a:t>
            </a:r>
          </a:p>
          <a:p>
            <a:pPr algn="ctr"/>
            <a:r>
              <a:rPr lang="fr-FR" sz="1400">
                <a:ea typeface="+mn-lt"/>
                <a:cs typeface="+mn-lt"/>
              </a:rPr>
              <a:t>Vous êtes tous concernés par les sujets abordés et bénéficierez des résultats ! </a:t>
            </a:r>
            <a:endParaRPr lang="fr-FR"/>
          </a:p>
        </p:txBody>
      </p:sp>
      <p:sp>
        <p:nvSpPr>
          <p:cNvPr id="23" name="Rectangle : avec coins rognés en diagonale 22">
            <a:extLst>
              <a:ext uri="{FF2B5EF4-FFF2-40B4-BE49-F238E27FC236}">
                <a16:creationId xmlns:a16="http://schemas.microsoft.com/office/drawing/2014/main" id="{A4594E8D-E53C-FE2A-0433-043E9175929A}"/>
              </a:ext>
            </a:extLst>
          </p:cNvPr>
          <p:cNvSpPr/>
          <p:nvPr/>
        </p:nvSpPr>
        <p:spPr>
          <a:xfrm>
            <a:off x="147850" y="750626"/>
            <a:ext cx="2922895" cy="5970895"/>
          </a:xfrm>
          <a:prstGeom prst="snip2DiagRect">
            <a:avLst/>
          </a:prstGeom>
          <a:noFill/>
          <a:ln w="571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avec coins rognés en diagonale 23">
            <a:extLst>
              <a:ext uri="{FF2B5EF4-FFF2-40B4-BE49-F238E27FC236}">
                <a16:creationId xmlns:a16="http://schemas.microsoft.com/office/drawing/2014/main" id="{E580A07C-9B93-FCF6-B784-DFA550B4D95E}"/>
              </a:ext>
            </a:extLst>
          </p:cNvPr>
          <p:cNvSpPr/>
          <p:nvPr/>
        </p:nvSpPr>
        <p:spPr>
          <a:xfrm>
            <a:off x="90984" y="682387"/>
            <a:ext cx="2866029" cy="6107373"/>
          </a:xfrm>
          <a:prstGeom prst="snip2DiagRect">
            <a:avLst/>
          </a:prstGeom>
          <a:noFill/>
          <a:ln w="57150">
            <a:solidFill>
              <a:srgbClr val="FFDB5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220A85B8-9457-A842-070F-203E6A673275}"/>
              </a:ext>
            </a:extLst>
          </p:cNvPr>
          <p:cNvCxnSpPr>
            <a:cxnSpLocks/>
          </p:cNvCxnSpPr>
          <p:nvPr/>
        </p:nvCxnSpPr>
        <p:spPr>
          <a:xfrm flipV="1">
            <a:off x="8219843" y="2609137"/>
            <a:ext cx="1261284" cy="1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43BD5E27-B2F7-0A61-98AB-D84806C09CDE}"/>
              </a:ext>
            </a:extLst>
          </p:cNvPr>
          <p:cNvSpPr/>
          <p:nvPr/>
        </p:nvSpPr>
        <p:spPr>
          <a:xfrm>
            <a:off x="9576179" y="1910686"/>
            <a:ext cx="2524835" cy="2558955"/>
          </a:xfrm>
          <a:prstGeom prst="rect">
            <a:avLst/>
          </a:prstGeom>
          <a:noFill/>
          <a:ln w="28575">
            <a:solidFill>
              <a:srgbClr val="FFDB5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Graphique 29" descr="Badge à suivre avec un remplissage uni">
            <a:extLst>
              <a:ext uri="{FF2B5EF4-FFF2-40B4-BE49-F238E27FC236}">
                <a16:creationId xmlns:a16="http://schemas.microsoft.com/office/drawing/2014/main" id="{771F06E9-5559-2A9D-DFC1-3500860D3B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51829" y="4316235"/>
            <a:ext cx="585644" cy="548920"/>
          </a:xfrm>
          <a:prstGeom prst="rect">
            <a:avLst/>
          </a:prstGeom>
        </p:spPr>
      </p:pic>
      <p:sp>
        <p:nvSpPr>
          <p:cNvPr id="2" name="Google Shape;202;p18">
            <a:extLst>
              <a:ext uri="{FF2B5EF4-FFF2-40B4-BE49-F238E27FC236}">
                <a16:creationId xmlns:a16="http://schemas.microsoft.com/office/drawing/2014/main" id="{540485F9-969E-EAFC-F375-57D90C7759E6}"/>
              </a:ext>
            </a:extLst>
          </p:cNvPr>
          <p:cNvSpPr/>
          <p:nvPr/>
        </p:nvSpPr>
        <p:spPr>
          <a:xfrm>
            <a:off x="5053668" y="5858827"/>
            <a:ext cx="2782843" cy="267998"/>
          </a:xfrm>
          <a:prstGeom prst="rect">
            <a:avLst/>
          </a:prstGeom>
          <a:solidFill>
            <a:srgbClr val="694711"/>
          </a:solidFill>
          <a:ln>
            <a:solidFill>
              <a:schemeClr val="bg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b="1" i="1">
                <a:solidFill>
                  <a:schemeClr val="bg1"/>
                </a:solidFill>
                <a:latin typeface="Montserrat Bold"/>
              </a:rPr>
              <a:t>En complément...</a:t>
            </a:r>
          </a:p>
        </p:txBody>
      </p:sp>
      <p:sp>
        <p:nvSpPr>
          <p:cNvPr id="6" name="Google Shape;202;p18">
            <a:extLst>
              <a:ext uri="{FF2B5EF4-FFF2-40B4-BE49-F238E27FC236}">
                <a16:creationId xmlns:a16="http://schemas.microsoft.com/office/drawing/2014/main" id="{44261CD3-D89B-F2E3-B15F-93E598B94EF9}"/>
              </a:ext>
            </a:extLst>
          </p:cNvPr>
          <p:cNvSpPr/>
          <p:nvPr/>
        </p:nvSpPr>
        <p:spPr>
          <a:xfrm>
            <a:off x="7311093" y="1724977"/>
            <a:ext cx="1125493" cy="334673"/>
          </a:xfrm>
          <a:prstGeom prst="rect">
            <a:avLst/>
          </a:prstGeom>
          <a:solidFill>
            <a:srgbClr val="694711"/>
          </a:solidFill>
          <a:ln>
            <a:solidFill>
              <a:schemeClr val="bg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b="1">
                <a:solidFill>
                  <a:schemeClr val="bg1"/>
                </a:solidFill>
                <a:latin typeface="Montserrat Bold"/>
              </a:rPr>
              <a:t>OPTION 2</a:t>
            </a:r>
          </a:p>
        </p:txBody>
      </p:sp>
      <p:sp>
        <p:nvSpPr>
          <p:cNvPr id="11" name="Google Shape;202;p18">
            <a:extLst>
              <a:ext uri="{FF2B5EF4-FFF2-40B4-BE49-F238E27FC236}">
                <a16:creationId xmlns:a16="http://schemas.microsoft.com/office/drawing/2014/main" id="{6A12ED9E-F201-99A6-6427-7750D6CBE254}"/>
              </a:ext>
            </a:extLst>
          </p:cNvPr>
          <p:cNvSpPr/>
          <p:nvPr/>
        </p:nvSpPr>
        <p:spPr>
          <a:xfrm>
            <a:off x="4339293" y="1744027"/>
            <a:ext cx="1125493" cy="334673"/>
          </a:xfrm>
          <a:prstGeom prst="rect">
            <a:avLst/>
          </a:prstGeom>
          <a:solidFill>
            <a:srgbClr val="694711"/>
          </a:solidFill>
          <a:ln>
            <a:solidFill>
              <a:schemeClr val="bg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b="1">
                <a:solidFill>
                  <a:schemeClr val="bg1"/>
                </a:solidFill>
                <a:latin typeface="Montserrat Bold"/>
              </a:rPr>
              <a:t>OPTION 1</a:t>
            </a:r>
          </a:p>
        </p:txBody>
      </p:sp>
    </p:spTree>
    <p:extLst>
      <p:ext uri="{BB962C8B-B14F-4D97-AF65-F5344CB8AC3E}">
        <p14:creationId xmlns:p14="http://schemas.microsoft.com/office/powerpoint/2010/main" val="321760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9E8CBEF-14AC-D6D5-579D-DBB46C8DD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7" y="3959"/>
            <a:ext cx="4170433" cy="583268"/>
          </a:xfrm>
        </p:spPr>
        <p:txBody>
          <a:bodyPr/>
          <a:lstStyle/>
          <a:p>
            <a:r>
              <a:rPr lang="fr-FR"/>
              <a:t>Bon pour accord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738C4D-90FC-CA62-1D20-A0C1A0B0F8A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DF7A42-1B28-A64E-B1B5-DA5A57B9862A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9FEE4D-BC84-9950-974E-5BAA13682B30}"/>
              </a:ext>
            </a:extLst>
          </p:cNvPr>
          <p:cNvSpPr/>
          <p:nvPr/>
        </p:nvSpPr>
        <p:spPr>
          <a:xfrm>
            <a:off x="739253" y="3389194"/>
            <a:ext cx="4890447" cy="2570329"/>
          </a:xfrm>
          <a:prstGeom prst="rect">
            <a:avLst/>
          </a:prstGeom>
          <a:noFill/>
          <a:ln w="57150">
            <a:solidFill>
              <a:srgbClr val="FBBC4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E71A85D-8335-937E-0166-66D7457094EC}"/>
              </a:ext>
            </a:extLst>
          </p:cNvPr>
          <p:cNvSpPr txBox="1"/>
          <p:nvPr/>
        </p:nvSpPr>
        <p:spPr>
          <a:xfrm>
            <a:off x="925773" y="3530221"/>
            <a:ext cx="4540155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Montserrat"/>
                <a:cs typeface="Segoe UI"/>
              </a:rPr>
              <a:t>Je, </a:t>
            </a:r>
            <a:r>
              <a:rPr lang="en-US" sz="1200" b="1" dirty="0" err="1">
                <a:latin typeface="Montserrat"/>
                <a:cs typeface="Segoe UI"/>
              </a:rPr>
              <a:t>soussigné</a:t>
            </a:r>
            <a:r>
              <a:rPr lang="en-US" sz="1200" b="1" dirty="0">
                <a:latin typeface="Montserrat"/>
                <a:cs typeface="Segoe UI"/>
              </a:rPr>
              <a:t> </a:t>
            </a:r>
            <a:r>
              <a:rPr lang="en-US" sz="1200" b="1" i="1" dirty="0">
                <a:solidFill>
                  <a:srgbClr val="FF0000"/>
                </a:solidFill>
                <a:latin typeface="Montserrat"/>
                <a:cs typeface="Segoe UI"/>
              </a:rPr>
              <a:t>NOM </a:t>
            </a:r>
            <a:r>
              <a:rPr lang="en-US" sz="1200" i="1" dirty="0">
                <a:cs typeface="Segoe UI"/>
              </a:rPr>
              <a:t>(</a:t>
            </a:r>
            <a:r>
              <a:rPr lang="en-US" sz="1200" i="1" dirty="0" err="1">
                <a:cs typeface="Segoe UI"/>
              </a:rPr>
              <a:t>référent</a:t>
            </a:r>
            <a:r>
              <a:rPr lang="en-US" sz="1200" i="1" dirty="0">
                <a:cs typeface="Segoe UI"/>
              </a:rPr>
              <a:t> / </a:t>
            </a:r>
            <a:r>
              <a:rPr lang="en-US" sz="1200" i="1" dirty="0" err="1">
                <a:cs typeface="Segoe UI"/>
              </a:rPr>
              <a:t>entité</a:t>
            </a:r>
            <a:r>
              <a:rPr lang="en-US" sz="1200" i="1" dirty="0">
                <a:cs typeface="Segoe UI"/>
              </a:rPr>
              <a:t> /</a:t>
            </a:r>
            <a:r>
              <a:rPr lang="en-US" sz="1200" i="1" dirty="0" err="1">
                <a:cs typeface="Segoe UI"/>
              </a:rPr>
              <a:t>téléphone</a:t>
            </a:r>
            <a:r>
              <a:rPr lang="en-US" sz="1200" dirty="0">
                <a:cs typeface="Segoe UI"/>
              </a:rPr>
              <a:t>)</a:t>
            </a:r>
            <a:r>
              <a:rPr lang="en-US" sz="1200" dirty="0">
                <a:latin typeface="Montserrat"/>
                <a:cs typeface="Segoe UI"/>
              </a:rPr>
              <a:t> </a:t>
            </a:r>
            <a:r>
              <a:rPr lang="en-US" sz="1200" b="1" dirty="0" err="1">
                <a:latin typeface="Montserrat"/>
                <a:cs typeface="Segoe UI"/>
              </a:rPr>
              <a:t>accepte</a:t>
            </a:r>
            <a:r>
              <a:rPr lang="en-US" sz="1200" b="1" dirty="0">
                <a:latin typeface="Montserrat"/>
                <a:cs typeface="Segoe UI"/>
              </a:rPr>
              <a:t> de </a:t>
            </a:r>
            <a:r>
              <a:rPr lang="en-US" sz="1200" b="1" dirty="0" err="1">
                <a:latin typeface="Montserrat"/>
                <a:cs typeface="Segoe UI"/>
              </a:rPr>
              <a:t>relayer</a:t>
            </a:r>
            <a:r>
              <a:rPr lang="en-US" sz="1200" b="1" dirty="0">
                <a:latin typeface="Montserrat"/>
                <a:cs typeface="Segoe UI"/>
              </a:rPr>
              <a:t> </a:t>
            </a:r>
            <a:r>
              <a:rPr lang="en-US" sz="1200" b="1" dirty="0" err="1">
                <a:latin typeface="Montserrat"/>
                <a:cs typeface="Segoe UI"/>
              </a:rPr>
              <a:t>l’enquête</a:t>
            </a:r>
            <a:r>
              <a:rPr lang="en-US" sz="1200" b="1" dirty="0">
                <a:latin typeface="Montserrat"/>
                <a:cs typeface="Segoe UI"/>
              </a:rPr>
              <a:t> sur la </a:t>
            </a:r>
            <a:r>
              <a:rPr lang="en-US" sz="1200" b="1" dirty="0" err="1">
                <a:latin typeface="Montserrat"/>
                <a:cs typeface="Segoe UI"/>
              </a:rPr>
              <a:t>connaissance</a:t>
            </a:r>
            <a:r>
              <a:rPr lang="en-US" sz="1200" b="1" dirty="0">
                <a:latin typeface="Montserrat"/>
                <a:cs typeface="Segoe UI"/>
              </a:rPr>
              <a:t> clients </a:t>
            </a:r>
            <a:r>
              <a:rPr lang="en-US" sz="1200" dirty="0">
                <a:latin typeface="Montserrat"/>
                <a:cs typeface="Segoe UI"/>
              </a:rPr>
              <a:t>​</a:t>
            </a:r>
          </a:p>
          <a:p>
            <a:r>
              <a:rPr lang="en-US" sz="1200" dirty="0">
                <a:cs typeface="Segoe UI"/>
              </a:rPr>
              <a:t>​</a:t>
            </a:r>
          </a:p>
          <a:p>
            <a:endParaRPr lang="en-US" sz="1400" dirty="0">
              <a:latin typeface="Montserrat"/>
              <a:cs typeface="Segoe UI"/>
            </a:endParaRPr>
          </a:p>
          <a:p>
            <a:r>
              <a:rPr lang="en-US" sz="1200" dirty="0">
                <a:latin typeface="Montserrat"/>
                <a:cs typeface="Segoe UI"/>
              </a:rPr>
              <a:t>Via </a:t>
            </a:r>
            <a:r>
              <a:rPr lang="en-US" sz="1200" dirty="0" err="1">
                <a:latin typeface="Montserrat"/>
                <a:cs typeface="Segoe UI"/>
              </a:rPr>
              <a:t>mes</a:t>
            </a:r>
            <a:r>
              <a:rPr lang="en-US" sz="1200" dirty="0">
                <a:latin typeface="Montserrat"/>
                <a:cs typeface="Segoe UI"/>
              </a:rPr>
              <a:t> </a:t>
            </a:r>
            <a:r>
              <a:rPr lang="en-US" sz="1200" dirty="0" err="1">
                <a:latin typeface="Montserrat"/>
                <a:cs typeface="Segoe UI"/>
              </a:rPr>
              <a:t>propres</a:t>
            </a:r>
            <a:r>
              <a:rPr lang="en-US" sz="1200" dirty="0">
                <a:latin typeface="Montserrat"/>
                <a:cs typeface="Segoe UI"/>
              </a:rPr>
              <a:t> </a:t>
            </a:r>
            <a:r>
              <a:rPr lang="en-US" sz="1200" dirty="0" err="1">
                <a:latin typeface="Montserrat"/>
                <a:cs typeface="Segoe UI"/>
              </a:rPr>
              <a:t>moyens</a:t>
            </a:r>
            <a:r>
              <a:rPr lang="en-US" sz="1200" dirty="0">
                <a:latin typeface="Montserrat"/>
                <a:cs typeface="Segoe UI"/>
              </a:rPr>
              <a:t> </a:t>
            </a:r>
          </a:p>
          <a:p>
            <a:r>
              <a:rPr lang="en-US" sz="1200" i="1" dirty="0">
                <a:latin typeface="Montserrat"/>
                <a:cs typeface="Segoe UI"/>
              </a:rPr>
              <a:t>(emails de </a:t>
            </a:r>
            <a:r>
              <a:rPr lang="en-US" sz="1200" i="1" dirty="0" err="1">
                <a:latin typeface="Montserrat"/>
                <a:cs typeface="Segoe UI"/>
              </a:rPr>
              <a:t>remerciement</a:t>
            </a:r>
            <a:r>
              <a:rPr lang="en-US" sz="1200" i="1" dirty="0">
                <a:latin typeface="Montserrat"/>
                <a:cs typeface="Segoe UI"/>
              </a:rPr>
              <a:t>, insertion du lien sur </a:t>
            </a:r>
            <a:r>
              <a:rPr lang="en-US" sz="1200" i="1" dirty="0" err="1">
                <a:latin typeface="Montserrat"/>
                <a:cs typeface="Segoe UI"/>
              </a:rPr>
              <a:t>mon</a:t>
            </a:r>
            <a:r>
              <a:rPr lang="en-US" sz="1200" i="1" dirty="0">
                <a:latin typeface="Montserrat"/>
                <a:cs typeface="Segoe UI"/>
              </a:rPr>
              <a:t> site internet, newsletter, </a:t>
            </a:r>
            <a:r>
              <a:rPr lang="en-US" sz="1200" i="1" dirty="0" err="1">
                <a:latin typeface="Montserrat"/>
                <a:cs typeface="Segoe UI"/>
              </a:rPr>
              <a:t>affichage</a:t>
            </a:r>
            <a:r>
              <a:rPr lang="en-US" sz="1200" i="1" dirty="0">
                <a:latin typeface="Montserrat"/>
                <a:cs typeface="Segoe UI"/>
              </a:rPr>
              <a:t> au choix…). 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8FB0EB-6486-55C4-8D22-6662D021909E}"/>
              </a:ext>
            </a:extLst>
          </p:cNvPr>
          <p:cNvSpPr/>
          <p:nvPr/>
        </p:nvSpPr>
        <p:spPr>
          <a:xfrm>
            <a:off x="6209731" y="3389193"/>
            <a:ext cx="4958685" cy="2570329"/>
          </a:xfrm>
          <a:prstGeom prst="rect">
            <a:avLst/>
          </a:prstGeom>
          <a:noFill/>
          <a:ln w="57150">
            <a:solidFill>
              <a:srgbClr val="FFDB5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75997AA-B2F8-A0B1-C925-D2A79F374B3C}"/>
              </a:ext>
            </a:extLst>
          </p:cNvPr>
          <p:cNvSpPr txBox="1"/>
          <p:nvPr/>
        </p:nvSpPr>
        <p:spPr>
          <a:xfrm>
            <a:off x="6329147" y="3449302"/>
            <a:ext cx="4719851" cy="25237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Montserrat Bold"/>
                <a:cs typeface="Segoe UI"/>
              </a:rPr>
              <a:t>Je, </a:t>
            </a:r>
            <a:r>
              <a:rPr lang="en-US" sz="1200" b="1" dirty="0" err="1">
                <a:latin typeface="Montserrat Bold"/>
                <a:cs typeface="Segoe UI"/>
              </a:rPr>
              <a:t>soussigné</a:t>
            </a:r>
            <a:r>
              <a:rPr lang="en-US" sz="1200" b="1" dirty="0">
                <a:latin typeface="Montserrat Bold"/>
                <a:cs typeface="Segoe UI"/>
              </a:rPr>
              <a:t> </a:t>
            </a:r>
            <a:r>
              <a:rPr lang="en-US" sz="1200" b="1" i="1" dirty="0">
                <a:solidFill>
                  <a:srgbClr val="FF0000"/>
                </a:solidFill>
                <a:latin typeface="Montserrat Bold"/>
                <a:cs typeface="Segoe UI"/>
              </a:rPr>
              <a:t>NOM</a:t>
            </a:r>
            <a:r>
              <a:rPr lang="en-US" sz="1200" i="1" dirty="0">
                <a:latin typeface="Montserrat Bold"/>
                <a:cs typeface="Segoe UI"/>
              </a:rPr>
              <a:t> </a:t>
            </a:r>
            <a:r>
              <a:rPr lang="en-US" sz="1200" i="1" dirty="0">
                <a:cs typeface="Segoe UI"/>
              </a:rPr>
              <a:t>(</a:t>
            </a:r>
            <a:r>
              <a:rPr lang="en-US" sz="1200" i="1" dirty="0" err="1">
                <a:cs typeface="Segoe UI"/>
              </a:rPr>
              <a:t>référent</a:t>
            </a:r>
            <a:r>
              <a:rPr lang="en-US" sz="1200" i="1" dirty="0">
                <a:cs typeface="Segoe UI"/>
              </a:rPr>
              <a:t> / </a:t>
            </a:r>
            <a:r>
              <a:rPr lang="en-US" sz="1200" i="1" dirty="0" err="1">
                <a:cs typeface="Segoe UI"/>
              </a:rPr>
              <a:t>entité</a:t>
            </a:r>
            <a:r>
              <a:rPr lang="en-US" sz="1200" i="1" dirty="0">
                <a:cs typeface="Segoe UI"/>
              </a:rPr>
              <a:t> / </a:t>
            </a:r>
            <a:r>
              <a:rPr lang="en-US" sz="1200" i="1" dirty="0" err="1">
                <a:cs typeface="Segoe UI"/>
              </a:rPr>
              <a:t>téléphone</a:t>
            </a:r>
            <a:r>
              <a:rPr lang="en-US" sz="1200" i="1" dirty="0">
                <a:cs typeface="Segoe UI"/>
              </a:rPr>
              <a:t>) </a:t>
            </a:r>
            <a:r>
              <a:rPr lang="en-US" sz="1200" b="1" dirty="0" err="1">
                <a:latin typeface="Montserrat Bold"/>
                <a:cs typeface="Segoe UI"/>
              </a:rPr>
              <a:t>accepte</a:t>
            </a:r>
            <a:r>
              <a:rPr lang="en-US" sz="1200" b="1" dirty="0">
                <a:latin typeface="Montserrat Bold"/>
                <a:cs typeface="Segoe UI"/>
              </a:rPr>
              <a:t> de </a:t>
            </a:r>
            <a:r>
              <a:rPr lang="en-US" sz="1200" b="1" dirty="0" err="1">
                <a:latin typeface="Montserrat Bold"/>
                <a:cs typeface="Segoe UI"/>
              </a:rPr>
              <a:t>relayer</a:t>
            </a:r>
            <a:r>
              <a:rPr lang="en-US" sz="1200" b="1" dirty="0">
                <a:latin typeface="Montserrat Bold"/>
                <a:cs typeface="Segoe UI"/>
              </a:rPr>
              <a:t> </a:t>
            </a:r>
            <a:r>
              <a:rPr lang="en-US" sz="1200" b="1" dirty="0" err="1">
                <a:latin typeface="Montserrat Bold"/>
                <a:cs typeface="Segoe UI"/>
              </a:rPr>
              <a:t>l’enquête</a:t>
            </a:r>
            <a:r>
              <a:rPr lang="en-US" sz="1200" b="1" dirty="0">
                <a:latin typeface="Montserrat Bold"/>
                <a:cs typeface="Segoe UI"/>
              </a:rPr>
              <a:t> sur la </a:t>
            </a:r>
            <a:r>
              <a:rPr lang="en-US" sz="1200" b="1" dirty="0" err="1">
                <a:latin typeface="Montserrat Bold"/>
                <a:cs typeface="Segoe UI"/>
              </a:rPr>
              <a:t>connaissance</a:t>
            </a:r>
            <a:r>
              <a:rPr lang="en-US" sz="1200" b="1" dirty="0">
                <a:latin typeface="Montserrat Bold"/>
                <a:cs typeface="Segoe UI"/>
              </a:rPr>
              <a:t> clients.</a:t>
            </a:r>
            <a:endParaRPr lang="fr-FR" sz="1200" dirty="0">
              <a:latin typeface="Montserrat Bold"/>
              <a:cs typeface="Segoe UI"/>
            </a:endParaRPr>
          </a:p>
          <a:p>
            <a:endParaRPr lang="en-US" sz="1200" dirty="0">
              <a:latin typeface="Montserrat Bold"/>
              <a:cs typeface="Segoe UI"/>
            </a:endParaRPr>
          </a:p>
          <a:p>
            <a:endParaRPr lang="en-US" sz="1400" b="1" dirty="0">
              <a:latin typeface="Montserrat Bold"/>
              <a:cs typeface="Segoe UI"/>
            </a:endParaRPr>
          </a:p>
          <a:p>
            <a:r>
              <a:rPr lang="en-US" sz="1200" dirty="0">
                <a:latin typeface="Montserrat"/>
                <a:cs typeface="Segoe UI"/>
              </a:rPr>
              <a:t>Via la transmission de </a:t>
            </a:r>
            <a:r>
              <a:rPr lang="en-US" sz="1200" dirty="0" err="1">
                <a:latin typeface="Montserrat"/>
                <a:cs typeface="Segoe UI"/>
              </a:rPr>
              <a:t>mes</a:t>
            </a:r>
            <a:r>
              <a:rPr lang="en-US" sz="1200" dirty="0">
                <a:latin typeface="Montserrat"/>
                <a:cs typeface="Segoe UI"/>
              </a:rPr>
              <a:t> </a:t>
            </a:r>
            <a:r>
              <a:rPr lang="en-US" sz="1200" dirty="0" err="1">
                <a:latin typeface="Montserrat"/>
                <a:cs typeface="Segoe UI"/>
              </a:rPr>
              <a:t>fichiers</a:t>
            </a:r>
            <a:r>
              <a:rPr lang="en-US" sz="1200" dirty="0">
                <a:latin typeface="Montserrat"/>
                <a:cs typeface="Segoe UI"/>
              </a:rPr>
              <a:t> à G2A Consulting. </a:t>
            </a:r>
          </a:p>
          <a:p>
            <a:endParaRPr lang="en-US" sz="1200" dirty="0">
              <a:latin typeface="Montserrat"/>
              <a:cs typeface="Segoe UI"/>
            </a:endParaRPr>
          </a:p>
          <a:p>
            <a:r>
              <a:rPr lang="en-US" sz="1200" dirty="0" err="1">
                <a:latin typeface="Montserrat"/>
                <a:cs typeface="Segoe UI"/>
              </a:rPr>
              <a:t>Mes</a:t>
            </a:r>
            <a:r>
              <a:rPr lang="en-US" sz="1200" dirty="0">
                <a:latin typeface="Montserrat"/>
                <a:cs typeface="Segoe UI"/>
              </a:rPr>
              <a:t> </a:t>
            </a:r>
            <a:r>
              <a:rPr lang="en-US" sz="1200" dirty="0" err="1">
                <a:latin typeface="Montserrat"/>
                <a:cs typeface="Segoe UI"/>
              </a:rPr>
              <a:t>fichiers</a:t>
            </a:r>
            <a:r>
              <a:rPr lang="en-US" sz="1200" dirty="0">
                <a:latin typeface="Montserrat"/>
                <a:cs typeface="Segoe UI"/>
              </a:rPr>
              <a:t> </a:t>
            </a:r>
            <a:r>
              <a:rPr lang="en-US" sz="1200" dirty="0" err="1">
                <a:latin typeface="Montserrat"/>
                <a:cs typeface="Segoe UI"/>
              </a:rPr>
              <a:t>seront</a:t>
            </a:r>
            <a:r>
              <a:rPr lang="en-US" sz="1200" dirty="0">
                <a:latin typeface="Montserrat"/>
                <a:cs typeface="Segoe UI"/>
              </a:rPr>
              <a:t> </a:t>
            </a:r>
            <a:r>
              <a:rPr lang="en-US" sz="1200" dirty="0" err="1">
                <a:latin typeface="Montserrat"/>
                <a:cs typeface="Segoe UI"/>
              </a:rPr>
              <a:t>utilisés</a:t>
            </a:r>
            <a:r>
              <a:rPr lang="en-US" sz="1200" dirty="0">
                <a:latin typeface="Montserrat"/>
                <a:cs typeface="Segoe UI"/>
              </a:rPr>
              <a:t> </a:t>
            </a:r>
            <a:r>
              <a:rPr lang="en-US" sz="1200" dirty="0" err="1">
                <a:latin typeface="Montserrat"/>
                <a:cs typeface="Segoe UI"/>
              </a:rPr>
              <a:t>exclusivement</a:t>
            </a:r>
            <a:r>
              <a:rPr lang="en-US" sz="1200" dirty="0">
                <a:latin typeface="Montserrat"/>
                <a:cs typeface="Segoe UI"/>
              </a:rPr>
              <a:t> dans le cadre de </a:t>
            </a:r>
            <a:r>
              <a:rPr lang="en-US" sz="1200" dirty="0" err="1">
                <a:latin typeface="Montserrat"/>
                <a:cs typeface="Segoe UI"/>
              </a:rPr>
              <a:t>cette</a:t>
            </a:r>
            <a:r>
              <a:rPr lang="en-US" sz="1200" dirty="0">
                <a:latin typeface="Montserrat"/>
                <a:cs typeface="Segoe UI"/>
              </a:rPr>
              <a:t> </a:t>
            </a:r>
            <a:r>
              <a:rPr lang="en-US" sz="1200" dirty="0" err="1">
                <a:latin typeface="Montserrat"/>
                <a:cs typeface="Segoe UI"/>
              </a:rPr>
              <a:t>enquête</a:t>
            </a:r>
            <a:r>
              <a:rPr lang="en-US" sz="1200" dirty="0">
                <a:latin typeface="Montserrat"/>
                <a:cs typeface="Segoe UI"/>
              </a:rPr>
              <a:t> par un envoi initial et </a:t>
            </a:r>
            <a:r>
              <a:rPr lang="en-US" sz="1200" dirty="0" err="1">
                <a:latin typeface="Montserrat"/>
                <a:cs typeface="Segoe UI"/>
              </a:rPr>
              <a:t>une</a:t>
            </a:r>
            <a:r>
              <a:rPr lang="en-US" sz="1200" dirty="0">
                <a:latin typeface="Montserrat"/>
                <a:cs typeface="Segoe UI"/>
              </a:rPr>
              <a:t> relance par </a:t>
            </a:r>
            <a:r>
              <a:rPr lang="en-US" sz="1200" dirty="0" err="1">
                <a:latin typeface="Montserrat"/>
                <a:cs typeface="Segoe UI"/>
              </a:rPr>
              <a:t>mois</a:t>
            </a:r>
            <a:r>
              <a:rPr lang="en-US" sz="1200" dirty="0">
                <a:latin typeface="Montserrat"/>
                <a:cs typeface="Segoe UI"/>
              </a:rPr>
              <a:t> sur les non </a:t>
            </a:r>
            <a:r>
              <a:rPr lang="en-US" sz="1200" dirty="0" err="1">
                <a:latin typeface="Montserrat"/>
                <a:cs typeface="Segoe UI"/>
              </a:rPr>
              <a:t>répondants</a:t>
            </a:r>
            <a:r>
              <a:rPr lang="en-US" sz="1200" dirty="0">
                <a:latin typeface="Montserrat"/>
                <a:cs typeface="Segoe UI"/>
              </a:rPr>
              <a:t> </a:t>
            </a:r>
            <a:r>
              <a:rPr lang="en-US" sz="1200" dirty="0" err="1">
                <a:latin typeface="Montserrat"/>
                <a:cs typeface="Segoe UI"/>
              </a:rPr>
              <a:t>jusqu'à</a:t>
            </a:r>
            <a:r>
              <a:rPr lang="en-US" sz="1200" dirty="0">
                <a:latin typeface="Montserrat"/>
                <a:cs typeface="Segoe UI"/>
              </a:rPr>
              <a:t> fin </a:t>
            </a:r>
            <a:r>
              <a:rPr lang="en-US" sz="1200" dirty="0" err="1">
                <a:latin typeface="Montserrat"/>
                <a:cs typeface="Segoe UI"/>
              </a:rPr>
              <a:t>novembre</a:t>
            </a:r>
            <a:r>
              <a:rPr lang="en-US" sz="1200" dirty="0">
                <a:latin typeface="Montserrat"/>
                <a:cs typeface="Segoe UI"/>
              </a:rPr>
              <a:t>.</a:t>
            </a:r>
          </a:p>
          <a:p>
            <a:r>
              <a:rPr lang="en-US" sz="1200">
                <a:latin typeface="Montserrat"/>
                <a:cs typeface="Segoe UI"/>
              </a:rPr>
              <a:t>Je </a:t>
            </a:r>
            <a:r>
              <a:rPr lang="en-US" sz="1200" dirty="0" err="1">
                <a:latin typeface="Montserrat"/>
                <a:cs typeface="Segoe UI"/>
              </a:rPr>
              <a:t>signe</a:t>
            </a:r>
            <a:r>
              <a:rPr lang="en-US" sz="1200" dirty="0">
                <a:latin typeface="Montserrat"/>
                <a:cs typeface="Segoe UI"/>
              </a:rPr>
              <a:t> la </a:t>
            </a:r>
            <a:r>
              <a:rPr lang="en-US" sz="1200" dirty="0" err="1">
                <a:latin typeface="Montserrat"/>
                <a:cs typeface="Segoe UI"/>
              </a:rPr>
              <a:t>charte</a:t>
            </a:r>
            <a:r>
              <a:rPr lang="en-US" sz="1200" dirty="0">
                <a:latin typeface="Montserrat"/>
                <a:cs typeface="Segoe UI"/>
              </a:rPr>
              <a:t> de </a:t>
            </a:r>
            <a:r>
              <a:rPr lang="en-US" sz="1200" dirty="0" err="1">
                <a:latin typeface="Montserrat"/>
                <a:cs typeface="Segoe UI"/>
              </a:rPr>
              <a:t>confidentialité</a:t>
            </a:r>
            <a:r>
              <a:rPr lang="en-US" sz="1200" dirty="0">
                <a:latin typeface="Montserrat"/>
                <a:cs typeface="Segoe UI"/>
              </a:rPr>
              <a:t> avec G2A Consulting </a:t>
            </a:r>
            <a:r>
              <a:rPr lang="fr-FR" sz="1200" dirty="0">
                <a:solidFill>
                  <a:srgbClr val="0070C0"/>
                </a:solidFill>
                <a:latin typeface="Montserrat Bold"/>
                <a:cs typeface="Segoe U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Politique de confidentialité G2A</a:t>
            </a:r>
            <a:endParaRPr lang="fr-FR" sz="1200" dirty="0">
              <a:latin typeface="Montserrat Bold"/>
              <a:cs typeface="Segoe UI"/>
            </a:endParaRPr>
          </a:p>
          <a:p>
            <a:r>
              <a:rPr lang="fr-FR" sz="1200" dirty="0">
                <a:latin typeface="Montserrat"/>
                <a:cs typeface="Segoe UI"/>
              </a:rPr>
              <a:t>Je joins cette charte de confidentialité à mon mail "bon pour accord".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DA5851-C4E4-87DB-9C59-14CC6CD33DAF}"/>
              </a:ext>
            </a:extLst>
          </p:cNvPr>
          <p:cNvSpPr/>
          <p:nvPr/>
        </p:nvSpPr>
        <p:spPr>
          <a:xfrm>
            <a:off x="2945641" y="887104"/>
            <a:ext cx="6357581" cy="1956179"/>
          </a:xfrm>
          <a:prstGeom prst="rect">
            <a:avLst/>
          </a:prstGeom>
          <a:noFill/>
          <a:ln w="57150">
            <a:solidFill>
              <a:srgbClr val="FFF4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C5FA880-56DA-A9A0-D499-FEADEF949BBC}"/>
              </a:ext>
            </a:extLst>
          </p:cNvPr>
          <p:cNvSpPr txBox="1"/>
          <p:nvPr/>
        </p:nvSpPr>
        <p:spPr>
          <a:xfrm>
            <a:off x="2251881" y="1034954"/>
            <a:ext cx="7836087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rtl="0"/>
            <a:r>
              <a:rPr lang="fr-FR" sz="2000" b="1" baseline="0" dirty="0">
                <a:solidFill>
                  <a:srgbClr val="3C3C3C"/>
                </a:solidFill>
                <a:latin typeface="Montserrat"/>
                <a:ea typeface="Montserrat"/>
                <a:cs typeface="Montserrat"/>
              </a:rPr>
              <a:t>Copier et coller</a:t>
            </a:r>
            <a:r>
              <a:rPr lang="fr-FR" sz="2000" dirty="0">
                <a:solidFill>
                  <a:srgbClr val="3C3C3C"/>
                </a:solidFill>
                <a:latin typeface="Montserrat"/>
                <a:ea typeface="Montserrat"/>
                <a:cs typeface="Montserrat"/>
              </a:rPr>
              <a:t>​</a:t>
            </a:r>
          </a:p>
          <a:p>
            <a:pPr algn="ctr" rtl="0"/>
            <a:r>
              <a:rPr lang="fr-FR" sz="2000" b="1" baseline="0" dirty="0">
                <a:solidFill>
                  <a:schemeClr val="bg1"/>
                </a:solidFill>
                <a:highlight>
                  <a:srgbClr val="694711"/>
                </a:highlight>
                <a:latin typeface="Montserrat"/>
                <a:ea typeface="Montserrat"/>
                <a:cs typeface="Montserrat"/>
              </a:rPr>
              <a:t>OPTION 1</a:t>
            </a:r>
            <a:r>
              <a:rPr lang="fr-FR" sz="2000" b="1" baseline="0" dirty="0">
                <a:solidFill>
                  <a:srgbClr val="3C3C3C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fr-FR" sz="2000" b="1" baseline="0" dirty="0">
                <a:solidFill>
                  <a:srgbClr val="FF0000"/>
                </a:solidFill>
                <a:latin typeface="Montserrat"/>
                <a:ea typeface="Montserrat"/>
                <a:cs typeface="Montserrat"/>
              </a:rPr>
              <a:t>ou</a:t>
            </a:r>
            <a:r>
              <a:rPr lang="fr-FR" sz="2000" b="1" baseline="0" dirty="0">
                <a:solidFill>
                  <a:srgbClr val="3C3C3C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fr-FR" sz="2000" b="1" baseline="0" dirty="0">
                <a:solidFill>
                  <a:schemeClr val="bg1"/>
                </a:solidFill>
                <a:highlight>
                  <a:srgbClr val="694711"/>
                </a:highlight>
                <a:latin typeface="Montserrat"/>
                <a:ea typeface="Montserrat"/>
                <a:cs typeface="Montserrat"/>
              </a:rPr>
              <a:t>OPTION 2</a:t>
            </a:r>
            <a:endParaRPr lang="fr-FR" baseline="0" dirty="0">
              <a:solidFill>
                <a:schemeClr val="bg1"/>
              </a:solidFill>
              <a:highlight>
                <a:srgbClr val="694711"/>
              </a:highlight>
              <a:latin typeface="Montserrat Light"/>
              <a:ea typeface="Montserrat"/>
              <a:cs typeface="Montserrat"/>
            </a:endParaRPr>
          </a:p>
          <a:p>
            <a:pPr algn="ctr"/>
            <a:endParaRPr lang="fr-FR" sz="2000" b="1" dirty="0">
              <a:solidFill>
                <a:srgbClr val="3C3C3C"/>
              </a:solidFill>
              <a:latin typeface="Montserrat"/>
              <a:cs typeface="Segoe UI"/>
            </a:endParaRPr>
          </a:p>
          <a:p>
            <a:pPr algn="ctr"/>
            <a:r>
              <a:rPr lang="en" sz="2000" b="1" dirty="0">
                <a:solidFill>
                  <a:srgbClr val="000000"/>
                </a:solidFill>
                <a:latin typeface="Montserrat Bold"/>
                <a:cs typeface="Segoe UI"/>
              </a:rPr>
              <a:t>Envoyer par mail à</a:t>
            </a:r>
            <a:endParaRPr lang="fr-FR" sz="2000" b="1" dirty="0">
              <a:latin typeface="Montserrat Bold"/>
              <a:cs typeface="Segoe UI"/>
            </a:endParaRPr>
          </a:p>
          <a:p>
            <a:pPr algn="ctr"/>
            <a:r>
              <a:rPr lang="en" sz="2000" dirty="0">
                <a:solidFill>
                  <a:schemeClr val="accent3">
                    <a:lumMod val="50000"/>
                  </a:schemeClr>
                </a:solidFill>
                <a:latin typeface="Montserrat Bold"/>
                <a:cs typeface="Segoe UI"/>
              </a:rPr>
              <a:t> </a:t>
            </a:r>
            <a:r>
              <a:rPr lang="en" sz="2000" b="1" dirty="0">
                <a:solidFill>
                  <a:srgbClr val="2D6BC5"/>
                </a:solidFill>
                <a:latin typeface="Montserrat Bold"/>
                <a:cs typeface="Segoe 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acteurs-tourisme@chamberymontagnes.com</a:t>
            </a:r>
            <a:r>
              <a:rPr lang="en" sz="2000" dirty="0">
                <a:solidFill>
                  <a:schemeClr val="accent3">
                    <a:lumMod val="50000"/>
                  </a:schemeClr>
                </a:solidFill>
                <a:latin typeface="Montserrat Bold"/>
                <a:cs typeface="Segoe UI"/>
              </a:rPr>
              <a:t> </a:t>
            </a:r>
            <a:endParaRPr lang="fr-FR" sz="2000" dirty="0">
              <a:solidFill>
                <a:schemeClr val="accent3">
                  <a:lumMod val="50000"/>
                </a:schemeClr>
              </a:solidFill>
              <a:latin typeface="Montserrat Bold"/>
              <a:cs typeface="Segoe UI"/>
            </a:endParaRPr>
          </a:p>
          <a:p>
            <a:pPr algn="ctr"/>
            <a:endParaRPr lang="fr-FR" sz="2000" b="1" dirty="0">
              <a:latin typeface="Montserrat Bold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8CE5C0C-43FB-9BB6-CEB6-EDE76112220F}"/>
              </a:ext>
            </a:extLst>
          </p:cNvPr>
          <p:cNvSpPr/>
          <p:nvPr/>
        </p:nvSpPr>
        <p:spPr>
          <a:xfrm>
            <a:off x="2775043" y="6437194"/>
            <a:ext cx="6653284" cy="284329"/>
          </a:xfrm>
          <a:prstGeom prst="roundRect">
            <a:avLst/>
          </a:prstGeom>
          <a:noFill/>
          <a:ln w="28575">
            <a:solidFill>
              <a:srgbClr val="DBE2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5F7DB74-DFE0-47B2-66AB-FDAE27FB1616}"/>
              </a:ext>
            </a:extLst>
          </p:cNvPr>
          <p:cNvSpPr txBox="1"/>
          <p:nvPr/>
        </p:nvSpPr>
        <p:spPr>
          <a:xfrm>
            <a:off x="2775045" y="6437194"/>
            <a:ext cx="665328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Montserrat Bold"/>
                <a:cs typeface="Segoe UI"/>
              </a:rPr>
              <a:t>A </a:t>
            </a:r>
            <a:r>
              <a:rPr lang="en-US" sz="1200" b="1" err="1">
                <a:solidFill>
                  <a:srgbClr val="000000"/>
                </a:solidFill>
                <a:latin typeface="Montserrat Bold"/>
                <a:cs typeface="Segoe UI"/>
              </a:rPr>
              <a:t>réception</a:t>
            </a:r>
            <a:r>
              <a:rPr lang="en-US" sz="1200" b="1">
                <a:solidFill>
                  <a:srgbClr val="000000"/>
                </a:solidFill>
                <a:latin typeface="Montserrat Bold"/>
                <a:cs typeface="Segoe UI"/>
              </a:rPr>
              <a:t> de </a:t>
            </a:r>
            <a:r>
              <a:rPr lang="en-US" sz="1200" b="1" err="1">
                <a:solidFill>
                  <a:srgbClr val="000000"/>
                </a:solidFill>
                <a:latin typeface="Montserrat Bold"/>
                <a:cs typeface="Segoe UI"/>
              </a:rPr>
              <a:t>votre</a:t>
            </a:r>
            <a:r>
              <a:rPr lang="en-US" sz="1200" b="1">
                <a:solidFill>
                  <a:srgbClr val="000000"/>
                </a:solidFill>
                <a:latin typeface="Montserrat Bold"/>
                <a:cs typeface="Segoe UI"/>
              </a:rPr>
              <a:t> choix, G2A </a:t>
            </a:r>
            <a:r>
              <a:rPr lang="en-US" sz="1200" b="1" err="1">
                <a:solidFill>
                  <a:srgbClr val="000000"/>
                </a:solidFill>
                <a:latin typeface="Montserrat Bold"/>
                <a:cs typeface="Segoe UI"/>
              </a:rPr>
              <a:t>vous</a:t>
            </a:r>
            <a:r>
              <a:rPr lang="en-US" sz="1200" b="1">
                <a:solidFill>
                  <a:srgbClr val="000000"/>
                </a:solidFill>
                <a:latin typeface="Montserrat Bold"/>
                <a:cs typeface="Segoe UI"/>
              </a:rPr>
              <a:t> </a:t>
            </a:r>
            <a:r>
              <a:rPr lang="en-US" sz="1200" b="1" err="1">
                <a:solidFill>
                  <a:srgbClr val="000000"/>
                </a:solidFill>
                <a:latin typeface="Montserrat Bold"/>
                <a:cs typeface="Segoe UI"/>
              </a:rPr>
              <a:t>transmettra</a:t>
            </a:r>
            <a:r>
              <a:rPr lang="en-US" sz="1200" b="1">
                <a:solidFill>
                  <a:srgbClr val="000000"/>
                </a:solidFill>
                <a:latin typeface="Montserrat Bold"/>
                <a:cs typeface="Segoe UI"/>
              </a:rPr>
              <a:t> un lien </a:t>
            </a:r>
            <a:r>
              <a:rPr lang="en-US" sz="1200" b="1" err="1">
                <a:solidFill>
                  <a:srgbClr val="000000"/>
                </a:solidFill>
                <a:latin typeface="Montserrat Bold"/>
                <a:cs typeface="Segoe UI"/>
              </a:rPr>
              <a:t>d'enquête</a:t>
            </a:r>
            <a:r>
              <a:rPr lang="en-US" sz="1200" b="1">
                <a:solidFill>
                  <a:srgbClr val="000000"/>
                </a:solidFill>
                <a:latin typeface="Montserrat Bold"/>
                <a:cs typeface="Segoe UI"/>
              </a:rPr>
              <a:t> </a:t>
            </a:r>
            <a:r>
              <a:rPr lang="en-US" sz="1200" b="1" err="1">
                <a:solidFill>
                  <a:srgbClr val="000000"/>
                </a:solidFill>
                <a:latin typeface="Montserrat Bold"/>
                <a:cs typeface="Segoe UI"/>
              </a:rPr>
              <a:t>personnalisé</a:t>
            </a:r>
            <a:endParaRPr lang="fr-FR" sz="1200" err="1">
              <a:latin typeface="Montserrat Bold"/>
              <a:cs typeface="Segoe UI"/>
            </a:endParaRPr>
          </a:p>
          <a:p>
            <a:endParaRPr lang="fr-FR">
              <a:latin typeface="Segoe UI"/>
              <a:cs typeface="Segoe UI"/>
            </a:endParaRPr>
          </a:p>
          <a:p>
            <a:pPr algn="l"/>
            <a:endParaRPr lang="fr-FR"/>
          </a:p>
        </p:txBody>
      </p:sp>
      <p:pic>
        <p:nvPicPr>
          <p:cNvPr id="10" name="Graphique 9" descr="Flèche : demi-tour vertical avec un remplissage uni">
            <a:extLst>
              <a:ext uri="{FF2B5EF4-FFF2-40B4-BE49-F238E27FC236}">
                <a16:creationId xmlns:a16="http://schemas.microsoft.com/office/drawing/2014/main" id="{D306C75D-F891-9EC5-CEBD-8E23416841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5180000">
            <a:off x="2259582" y="6304614"/>
            <a:ext cx="584579" cy="459476"/>
          </a:xfrm>
          <a:prstGeom prst="rect">
            <a:avLst/>
          </a:prstGeom>
        </p:spPr>
      </p:pic>
      <p:sp>
        <p:nvSpPr>
          <p:cNvPr id="5" name="Google Shape;202;p18">
            <a:extLst>
              <a:ext uri="{FF2B5EF4-FFF2-40B4-BE49-F238E27FC236}">
                <a16:creationId xmlns:a16="http://schemas.microsoft.com/office/drawing/2014/main" id="{74048FFB-CE12-B2BE-AE0C-C07483FDE496}"/>
              </a:ext>
            </a:extLst>
          </p:cNvPr>
          <p:cNvSpPr/>
          <p:nvPr/>
        </p:nvSpPr>
        <p:spPr>
          <a:xfrm>
            <a:off x="2449788" y="3020234"/>
            <a:ext cx="1657612" cy="429069"/>
          </a:xfrm>
          <a:prstGeom prst="rect">
            <a:avLst/>
          </a:prstGeom>
          <a:solidFill>
            <a:srgbClr val="694711"/>
          </a:solidFill>
          <a:ln>
            <a:solidFill>
              <a:schemeClr val="bg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sz="2000" b="1">
                <a:solidFill>
                  <a:schemeClr val="bg1"/>
                </a:solidFill>
                <a:latin typeface="Montserrat Bold"/>
              </a:rPr>
              <a:t>OPTION 1</a:t>
            </a:r>
          </a:p>
        </p:txBody>
      </p:sp>
      <p:sp>
        <p:nvSpPr>
          <p:cNvPr id="17" name="Google Shape;202;p18">
            <a:extLst>
              <a:ext uri="{FF2B5EF4-FFF2-40B4-BE49-F238E27FC236}">
                <a16:creationId xmlns:a16="http://schemas.microsoft.com/office/drawing/2014/main" id="{66BE64C8-86F9-D3D0-355B-ADBD80101B9C}"/>
              </a:ext>
            </a:extLst>
          </p:cNvPr>
          <p:cNvSpPr/>
          <p:nvPr/>
        </p:nvSpPr>
        <p:spPr>
          <a:xfrm>
            <a:off x="7886146" y="3020233"/>
            <a:ext cx="1657612" cy="429069"/>
          </a:xfrm>
          <a:prstGeom prst="rect">
            <a:avLst/>
          </a:prstGeom>
          <a:solidFill>
            <a:srgbClr val="694711"/>
          </a:solidFill>
          <a:ln>
            <a:solidFill>
              <a:schemeClr val="bg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fr-FR" sz="2000" b="1">
                <a:solidFill>
                  <a:schemeClr val="bg1"/>
                </a:solidFill>
                <a:latin typeface="Montserrat Bold"/>
              </a:rPr>
              <a:t>OPTION 2</a:t>
            </a:r>
          </a:p>
        </p:txBody>
      </p:sp>
    </p:spTree>
    <p:extLst>
      <p:ext uri="{BB962C8B-B14F-4D97-AF65-F5344CB8AC3E}">
        <p14:creationId xmlns:p14="http://schemas.microsoft.com/office/powerpoint/2010/main" val="350598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93740EA1-E017-0A4C-B5AE-652B3A3132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3817832"/>
            <a:ext cx="9144000" cy="26873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CONTACTS</a:t>
            </a:r>
            <a:endParaRPr lang="fr-FR" b="1"/>
          </a:p>
          <a:p>
            <a:pPr lvl="1"/>
            <a:r>
              <a:rPr lang="fr-FR" b="1">
                <a:latin typeface="+mj-lt"/>
              </a:rPr>
              <a:t>Pôle Parcours Expérience Clients</a:t>
            </a:r>
          </a:p>
          <a:p>
            <a:pPr lvl="1"/>
            <a:r>
              <a:rPr lang="fr-FR">
                <a:ea typeface="+mn-lt"/>
                <a:cs typeface="+mn-lt"/>
              </a:rPr>
              <a:t>acteurs-tourisme@chamberymontagnes.com</a:t>
            </a:r>
            <a:endParaRPr lang="fr-FR"/>
          </a:p>
          <a:p>
            <a:pPr lvl="1"/>
            <a:r>
              <a:rPr lang="fr-FR">
                <a:latin typeface="+mj-lt"/>
              </a:rPr>
              <a:t>Emilie COLARD - 06 23 95 11 02</a:t>
            </a:r>
            <a:endParaRPr lang="fr-FR"/>
          </a:p>
          <a:p>
            <a:pPr lvl="1"/>
            <a:r>
              <a:rPr lang="fr-FR">
                <a:latin typeface="+mj-lt"/>
              </a:rPr>
              <a:t>Marie VIGNAT - 04 79 79 09 14</a:t>
            </a:r>
          </a:p>
          <a:p>
            <a:pPr lvl="1"/>
            <a:r>
              <a:rPr lang="fr-FR">
                <a:latin typeface="+mj-lt"/>
              </a:rPr>
              <a:t>Laurence FLAUTAT-GUILLAUD - 06 11 17 29 78</a:t>
            </a:r>
            <a:endParaRPr lang="fr-FR">
              <a:latin typeface="Montserrat Light"/>
            </a:endParaRPr>
          </a:p>
          <a:p>
            <a:pPr lvl="1"/>
            <a:r>
              <a:rPr lang="fr-FR">
                <a:latin typeface="+mj-lt"/>
              </a:rPr>
              <a:t>                                          </a:t>
            </a:r>
            <a:r>
              <a:rPr lang="fr-FR" b="1">
                <a:latin typeface="+mj-lt"/>
              </a:rPr>
              <a:t>Vos référents dans les bureaux d'accueil  </a:t>
            </a:r>
            <a:r>
              <a:rPr lang="fr-FR">
                <a:latin typeface="+mj-lt"/>
                <a:hlinkClick r:id="rId2"/>
              </a:rPr>
              <a:t>erymontagnes.com</a:t>
            </a:r>
            <a:endParaRPr lang="fr-FR"/>
          </a:p>
          <a:p>
            <a:pPr lvl="1"/>
            <a:endParaRPr lang="fr-FR">
              <a:latin typeface="Montserrat"/>
            </a:endParaRP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1501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HAMBERY">
      <a:dk1>
        <a:srgbClr val="3C3C3C"/>
      </a:dk1>
      <a:lt1>
        <a:srgbClr val="FFFFFF"/>
      </a:lt1>
      <a:dk2>
        <a:srgbClr val="646363"/>
      </a:dk2>
      <a:lt2>
        <a:srgbClr val="D8D8D8"/>
      </a:lt2>
      <a:accent1>
        <a:srgbClr val="E30613"/>
      </a:accent1>
      <a:accent2>
        <a:srgbClr val="D1BCDC"/>
      </a:accent2>
      <a:accent3>
        <a:srgbClr val="E9F0FA"/>
      </a:accent3>
      <a:accent4>
        <a:srgbClr val="FCD5A5"/>
      </a:accent4>
      <a:accent5>
        <a:srgbClr val="FFF3D0"/>
      </a:accent5>
      <a:accent6>
        <a:srgbClr val="F1F3CC"/>
      </a:accent6>
      <a:hlink>
        <a:srgbClr val="E30613"/>
      </a:hlink>
      <a:folHlink>
        <a:srgbClr val="E30613"/>
      </a:folHlink>
    </a:clrScheme>
    <a:fontScheme name="CHAMBERY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514A87A2-FB5E-45C7-8BF9-1B09C80D006D}" vid="{A0B88561-0E9C-4E76-8AAD-6D7D2FECD56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6A45284103446BAEAA419D087652F" ma:contentTypeVersion="21" ma:contentTypeDescription="Create a new document." ma:contentTypeScope="" ma:versionID="02a164790cecad580e6fedb054ffa1e0">
  <xsd:schema xmlns:xsd="http://www.w3.org/2001/XMLSchema" xmlns:xs="http://www.w3.org/2001/XMLSchema" xmlns:p="http://schemas.microsoft.com/office/2006/metadata/properties" xmlns:ns2="5282ba8a-4f76-4142-a547-f5301dbd6aeb" xmlns:ns3="654a8153-cdde-48d3-91da-09384265b61d" targetNamespace="http://schemas.microsoft.com/office/2006/metadata/properties" ma:root="true" ma:fieldsID="6287db7ff0273197bc25c037bd2d7872" ns2:_="" ns3:_="">
    <xsd:import namespace="5282ba8a-4f76-4142-a547-f5301dbd6aeb"/>
    <xsd:import namespace="654a8153-cdde-48d3-91da-09384265b61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2:TaxCatchAll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82ba8a-4f76-4142-a547-f5301dbd6ae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3a04516-0e1c-4ac0-ae53-f5a43d507506}" ma:internalName="TaxCatchAll" ma:showField="CatchAllData" ma:web="5282ba8a-4f76-4142-a547-f5301dbd6a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4a8153-cdde-48d3-91da-09384265b6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d6a31680-efde-46ac-b1c8-9966be9cc4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4a8153-cdde-48d3-91da-09384265b61d">
      <Terms xmlns="http://schemas.microsoft.com/office/infopath/2007/PartnerControls"/>
    </lcf76f155ced4ddcb4097134ff3c332f>
    <_Flow_SignoffStatus xmlns="654a8153-cdde-48d3-91da-09384265b61d" xsi:nil="true"/>
    <TaxCatchAll xmlns="5282ba8a-4f76-4142-a547-f5301dbd6aeb" xsi:nil="true"/>
    <SharedWithUsers xmlns="5282ba8a-4f76-4142-a547-f5301dbd6aeb">
      <UserInfo>
        <DisplayName>Alexia Demuer</DisplayName>
        <AccountId>26</AccountId>
        <AccountType/>
      </UserInfo>
      <UserInfo>
        <DisplayName>Laurence Flautat-Guillaud</DisplayName>
        <AccountId>5224</AccountId>
        <AccountType/>
      </UserInfo>
      <UserInfo>
        <DisplayName>Philippe Cordier</DisplayName>
        <AccountId>14650</AccountId>
        <AccountType/>
      </UserInfo>
      <UserInfo>
        <DisplayName>Jean-Baptiste Toursel</DisplayName>
        <AccountId>2542</AccountId>
        <AccountType/>
      </UserInfo>
      <UserInfo>
        <DisplayName>Florence Fournier</DisplayName>
        <AccountId>18</AccountId>
        <AccountType/>
      </UserInfo>
      <UserInfo>
        <DisplayName>Nathalie Newell</DisplayName>
        <AccountId>24</AccountId>
        <AccountType/>
      </UserInfo>
      <UserInfo>
        <DisplayName>Nicolas Deschamps</DisplayName>
        <AccountId>6150</AccountId>
        <AccountType/>
      </UserInfo>
      <UserInfo>
        <DisplayName>Émilie Colard</DisplayName>
        <AccountId>9851</AccountId>
        <AccountType/>
      </UserInfo>
      <UserInfo>
        <DisplayName>Onisoa Rakotonarivo</DisplayName>
        <AccountId>14538</AccountId>
        <AccountType/>
      </UserInfo>
      <UserInfo>
        <DisplayName>Cécile Excoffier</DisplayName>
        <AccountId>56</AccountId>
        <AccountType/>
      </UserInfo>
      <UserInfo>
        <DisplayName>Marie Vignat</DisplayName>
        <AccountId>14082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37CE83-2B29-411E-841A-B9BB5370E88E}">
  <ds:schemaRefs>
    <ds:schemaRef ds:uri="5282ba8a-4f76-4142-a547-f5301dbd6aeb"/>
    <ds:schemaRef ds:uri="654a8153-cdde-48d3-91da-09384265b61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07EF646-91A0-4FFF-83C7-36DFB084DB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9BA505-087B-48A2-ABF8-552E7C467B84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654a8153-cdde-48d3-91da-09384265b61d"/>
    <ds:schemaRef ds:uri="5282ba8a-4f76-4142-a547-f5301dbd6aeb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templatemàj</Template>
  <TotalTime>1</TotalTime>
  <Words>717</Words>
  <Application>Microsoft Office PowerPoint</Application>
  <PresentationFormat>Grand écran</PresentationFormat>
  <Paragraphs>112</Paragraphs>
  <Slides>6</Slides>
  <Notes>3</Notes>
  <HiddenSlides>1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7" baseType="lpstr">
      <vt:lpstr>Arial</vt:lpstr>
      <vt:lpstr>Calibri</vt:lpstr>
      <vt:lpstr>Fira Sans Extra Condensed Medium</vt:lpstr>
      <vt:lpstr>Fira Sans Extra Condensed SemiBold</vt:lpstr>
      <vt:lpstr>Montserrat</vt:lpstr>
      <vt:lpstr>Montserrat Bold</vt:lpstr>
      <vt:lpstr>Montserrat Light</vt:lpstr>
      <vt:lpstr>Roboto</vt:lpstr>
      <vt:lpstr>Segoe UI</vt:lpstr>
      <vt:lpstr>Times New Roman</vt:lpstr>
      <vt:lpstr>Thème Office</vt:lpstr>
      <vt:lpstr>ENQUÊTE CLIENTS</vt:lpstr>
      <vt:lpstr>Intérêt pour la destination et les pros</vt:lpstr>
      <vt:lpstr>Enquête clients : Méthodologie</vt:lpstr>
      <vt:lpstr>Nous avons besoin de vous !</vt:lpstr>
      <vt:lpstr>Bon pour accord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BAROMETRE COMPORTEMENTAL</dc:title>
  <dc:creator>Émilie Colard</dc:creator>
  <cp:lastModifiedBy>Bruno Jacquier</cp:lastModifiedBy>
  <cp:revision>2</cp:revision>
  <cp:lastPrinted>2024-07-02T11:12:48Z</cp:lastPrinted>
  <dcterms:created xsi:type="dcterms:W3CDTF">2024-05-17T07:03:04Z</dcterms:created>
  <dcterms:modified xsi:type="dcterms:W3CDTF">2024-07-03T16:17:45Z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0x0101002206A45284103446BAEAA419D087652F</vt:lpwstr>
  </property>
  <property fmtid="{D5CDD505-2E9C-101B-9397-08002B2CF9AE}" pid="3" name="MediaServiceImageTags">
    <vt:lpwstr/>
  </property>
</Properties>
</file>